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9"/>
  </p:notesMasterIdLst>
  <p:sldIdLst>
    <p:sldId id="256" r:id="rId3"/>
    <p:sldId id="291" r:id="rId4"/>
    <p:sldId id="286" r:id="rId5"/>
    <p:sldId id="288" r:id="rId6"/>
    <p:sldId id="289" r:id="rId7"/>
    <p:sldId id="290" r:id="rId8"/>
    <p:sldId id="292" r:id="rId9"/>
    <p:sldId id="293" r:id="rId10"/>
    <p:sldId id="262" r:id="rId11"/>
    <p:sldId id="263" r:id="rId12"/>
    <p:sldId id="260" r:id="rId13"/>
    <p:sldId id="259" r:id="rId14"/>
    <p:sldId id="261" r:id="rId15"/>
    <p:sldId id="264" r:id="rId16"/>
    <p:sldId id="294" r:id="rId17"/>
    <p:sldId id="265" r:id="rId18"/>
    <p:sldId id="266" r:id="rId19"/>
    <p:sldId id="267" r:id="rId20"/>
    <p:sldId id="258" r:id="rId21"/>
    <p:sldId id="257" r:id="rId22"/>
    <p:sldId id="295" r:id="rId23"/>
    <p:sldId id="296" r:id="rId24"/>
    <p:sldId id="302" r:id="rId25"/>
    <p:sldId id="365" r:id="rId26"/>
    <p:sldId id="303" r:id="rId27"/>
    <p:sldId id="305" r:id="rId28"/>
    <p:sldId id="315" r:id="rId29"/>
    <p:sldId id="316" r:id="rId30"/>
    <p:sldId id="320" r:id="rId31"/>
    <p:sldId id="323" r:id="rId32"/>
    <p:sldId id="324" r:id="rId33"/>
    <p:sldId id="325" r:id="rId34"/>
    <p:sldId id="327" r:id="rId35"/>
    <p:sldId id="326" r:id="rId36"/>
    <p:sldId id="359" r:id="rId37"/>
    <p:sldId id="309" r:id="rId38"/>
    <p:sldId id="328" r:id="rId39"/>
    <p:sldId id="329" r:id="rId40"/>
    <p:sldId id="346" r:id="rId41"/>
    <p:sldId id="330" r:id="rId42"/>
    <p:sldId id="310" r:id="rId43"/>
    <p:sldId id="331" r:id="rId44"/>
    <p:sldId id="332" r:id="rId45"/>
    <p:sldId id="333" r:id="rId46"/>
    <p:sldId id="334" r:id="rId47"/>
    <p:sldId id="335" r:id="rId48"/>
    <p:sldId id="343" r:id="rId49"/>
    <p:sldId id="337" r:id="rId50"/>
    <p:sldId id="338" r:id="rId51"/>
    <p:sldId id="339" r:id="rId52"/>
    <p:sldId id="352" r:id="rId53"/>
    <p:sldId id="354" r:id="rId54"/>
    <p:sldId id="314" r:id="rId55"/>
    <p:sldId id="342" r:id="rId56"/>
    <p:sldId id="364" r:id="rId57"/>
    <p:sldId id="313"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526"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18.png"/></Relationships>
</file>

<file path=ppt/diagrams/_rels/data2.xml.rels><?xml version="1.0" encoding="UTF-8" standalone="yes"?>
<Relationships xmlns="http://schemas.openxmlformats.org/package/2006/relationships"><Relationship Id="rId1" Type="http://schemas.openxmlformats.org/officeDocument/2006/relationships/image" Target="../media/image18.png"/></Relationships>
</file>

<file path=ppt/diagrams/_rels/data3.xml.rels><?xml version="1.0" encoding="UTF-8" standalone="yes"?>
<Relationships xmlns="http://schemas.openxmlformats.org/package/2006/relationships"><Relationship Id="rId1" Type="http://schemas.openxmlformats.org/officeDocument/2006/relationships/image" Target="../media/image18.png"/></Relationships>
</file>

<file path=ppt/diagrams/_rels/data4.xml.rels><?xml version="1.0" encoding="UTF-8" standalone="yes"?>
<Relationships xmlns="http://schemas.openxmlformats.org/package/2006/relationships"><Relationship Id="rId1" Type="http://schemas.openxmlformats.org/officeDocument/2006/relationships/image" Target="../media/image18.png"/></Relationships>
</file>

<file path=ppt/diagrams/_rels/data5.xml.rels><?xml version="1.0" encoding="UTF-8" standalone="yes"?>
<Relationships xmlns="http://schemas.openxmlformats.org/package/2006/relationships"><Relationship Id="rId1" Type="http://schemas.openxmlformats.org/officeDocument/2006/relationships/image" Target="../media/image18.png"/></Relationships>
</file>

<file path=ppt/diagrams/_rels/data6.xml.rels><?xml version="1.0" encoding="UTF-8" standalone="yes"?>
<Relationships xmlns="http://schemas.openxmlformats.org/package/2006/relationships"><Relationship Id="rId1" Type="http://schemas.openxmlformats.org/officeDocument/2006/relationships/image" Target="../media/image18.png"/></Relationships>
</file>

<file path=ppt/diagrams/_rels/data7.xml.rels><?xml version="1.0" encoding="UTF-8" standalone="yes"?>
<Relationships xmlns="http://schemas.openxmlformats.org/package/2006/relationships"><Relationship Id="rId1" Type="http://schemas.openxmlformats.org/officeDocument/2006/relationships/image" Target="../media/image18.png"/></Relationships>
</file>

<file path=ppt/diagrams/_rels/data8.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3FC483-9F3D-40F6-A6FA-705613ADA31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3B69DE87-0D23-414A-A7B0-0FC90AF81D38}">
      <dgm:prSet/>
      <dgm:spPr>
        <a:blipFill rotWithShape="0">
          <a:blip xmlns:r="http://schemas.openxmlformats.org/officeDocument/2006/relationships" r:embed="rId1"/>
          <a:srcRect/>
          <a:stretch>
            <a:fillRect l="-8000" r="-8000"/>
          </a:stretch>
        </a:blipFill>
      </dgm:spPr>
      <dgm:t>
        <a:bodyPr/>
        <a:lstStyle/>
        <a:p>
          <a:pPr algn="ctr"/>
          <a:endParaRPr lang="en-US"/>
        </a:p>
      </dgm:t>
    </dgm:pt>
    <dgm:pt modelId="{2F50745B-37F4-4D91-871A-133E7781D4FA}" type="sibTrans" cxnId="{6FDE52B2-5B7D-4326-9E99-B597273319AC}">
      <dgm:prSet/>
      <dgm:spPr/>
      <dgm:t>
        <a:bodyPr/>
        <a:lstStyle/>
        <a:p>
          <a:pPr algn="ctr"/>
          <a:endParaRPr lang="en-US"/>
        </a:p>
      </dgm:t>
    </dgm:pt>
    <dgm:pt modelId="{4758CCFE-80F6-47A4-9142-728D2BAAE299}" type="parTrans" cxnId="{6FDE52B2-5B7D-4326-9E99-B597273319AC}">
      <dgm:prSet/>
      <dgm:spPr/>
      <dgm:t>
        <a:bodyPr/>
        <a:lstStyle/>
        <a:p>
          <a:pPr algn="ctr"/>
          <a:endParaRPr lang="en-US"/>
        </a:p>
      </dgm:t>
    </dgm:pt>
    <dgm:pt modelId="{FEBD20BC-788F-4B19-8D2B-EB07874BD6EA}">
      <dgm:prSet/>
      <dgm:spPr>
        <a:blipFill rotWithShape="0">
          <a:blip xmlns:r="http://schemas.openxmlformats.org/officeDocument/2006/relationships" r:embed="rId1"/>
          <a:srcRect/>
          <a:stretch>
            <a:fillRect l="-8000" r="-8000"/>
          </a:stretch>
        </a:blipFill>
      </dgm:spPr>
      <dgm:t>
        <a:bodyPr/>
        <a:lstStyle/>
        <a:p>
          <a:endParaRPr lang="en-US"/>
        </a:p>
      </dgm:t>
    </dgm:pt>
    <dgm:pt modelId="{7E204D07-6271-49BF-AD0D-FA918955142C}" type="parTrans" cxnId="{1BC6AB8E-212F-4C83-A8A7-0B96BCE85D57}">
      <dgm:prSet/>
      <dgm:spPr/>
      <dgm:t>
        <a:bodyPr/>
        <a:lstStyle/>
        <a:p>
          <a:endParaRPr lang="en-US"/>
        </a:p>
      </dgm:t>
    </dgm:pt>
    <dgm:pt modelId="{0FFFC6B7-8D5E-425B-9A54-F4FBC03441D1}" type="sibTrans" cxnId="{1BC6AB8E-212F-4C83-A8A7-0B96BCE85D57}">
      <dgm:prSet/>
      <dgm:spPr/>
      <dgm:t>
        <a:bodyPr/>
        <a:lstStyle/>
        <a:p>
          <a:endParaRPr lang="en-US"/>
        </a:p>
      </dgm:t>
    </dgm:pt>
    <dgm:pt modelId="{7825BB22-71FC-45AE-BC1F-47795C8298E0}">
      <dgm:prSet/>
      <dgm:spPr>
        <a:blipFill rotWithShape="0">
          <a:blip xmlns:r="http://schemas.openxmlformats.org/officeDocument/2006/relationships" r:embed="rId1"/>
          <a:srcRect/>
          <a:stretch>
            <a:fillRect l="-8000" r="-8000"/>
          </a:stretch>
        </a:blipFill>
      </dgm:spPr>
      <dgm:t>
        <a:bodyPr/>
        <a:lstStyle/>
        <a:p>
          <a:endParaRPr lang="en-US"/>
        </a:p>
      </dgm:t>
    </dgm:pt>
    <dgm:pt modelId="{02BCD63E-4416-470A-9738-0242562F4C85}" type="parTrans" cxnId="{B3EFF300-2ECB-4F27-9E8B-63EEC1115747}">
      <dgm:prSet/>
      <dgm:spPr/>
      <dgm:t>
        <a:bodyPr/>
        <a:lstStyle/>
        <a:p>
          <a:endParaRPr lang="en-US"/>
        </a:p>
      </dgm:t>
    </dgm:pt>
    <dgm:pt modelId="{516BF751-E115-4E96-8DAD-DA0BF3DF4D2A}" type="sibTrans" cxnId="{B3EFF300-2ECB-4F27-9E8B-63EEC1115747}">
      <dgm:prSet/>
      <dgm:spPr/>
      <dgm:t>
        <a:bodyPr/>
        <a:lstStyle/>
        <a:p>
          <a:endParaRPr lang="en-US"/>
        </a:p>
      </dgm:t>
    </dgm:pt>
    <dgm:pt modelId="{F0CCF4F0-623E-43F1-9D4F-39BEB6A4F535}">
      <dgm:prSet/>
      <dgm:spPr>
        <a:blipFill rotWithShape="0">
          <a:blip xmlns:r="http://schemas.openxmlformats.org/officeDocument/2006/relationships" r:embed="rId1"/>
          <a:srcRect/>
          <a:stretch>
            <a:fillRect l="-8000" r="-8000"/>
          </a:stretch>
        </a:blipFill>
      </dgm:spPr>
      <dgm:t>
        <a:bodyPr/>
        <a:lstStyle/>
        <a:p>
          <a:endParaRPr lang="en-US"/>
        </a:p>
      </dgm:t>
    </dgm:pt>
    <dgm:pt modelId="{866DFE3C-7E61-46FE-9E51-276D917093C8}" type="parTrans" cxnId="{69D96617-C740-49A0-B239-3D85F4116130}">
      <dgm:prSet/>
      <dgm:spPr/>
      <dgm:t>
        <a:bodyPr/>
        <a:lstStyle/>
        <a:p>
          <a:endParaRPr lang="en-US"/>
        </a:p>
      </dgm:t>
    </dgm:pt>
    <dgm:pt modelId="{7253A8FA-A1E5-4AE0-8FAC-952D5C2085E7}" type="sibTrans" cxnId="{69D96617-C740-49A0-B239-3D85F4116130}">
      <dgm:prSet/>
      <dgm:spPr/>
      <dgm:t>
        <a:bodyPr/>
        <a:lstStyle/>
        <a:p>
          <a:endParaRPr lang="en-US"/>
        </a:p>
      </dgm:t>
    </dgm:pt>
    <dgm:pt modelId="{5F0E0242-6C7D-4D6C-999F-EC28986F13E0}" type="pres">
      <dgm:prSet presAssocID="{843FC483-9F3D-40F6-A6FA-705613ADA316}" presName="cycle" presStyleCnt="0">
        <dgm:presLayoutVars>
          <dgm:dir/>
          <dgm:resizeHandles val="exact"/>
        </dgm:presLayoutVars>
      </dgm:prSet>
      <dgm:spPr/>
    </dgm:pt>
    <dgm:pt modelId="{5549015F-7998-4EC7-B52D-2D5DD9FBEC71}" type="pres">
      <dgm:prSet presAssocID="{FEBD20BC-788F-4B19-8D2B-EB07874BD6EA}" presName="node" presStyleLbl="node1" presStyleIdx="0" presStyleCnt="4" custScaleX="33518" custScaleY="61679">
        <dgm:presLayoutVars>
          <dgm:bulletEnabled val="1"/>
        </dgm:presLayoutVars>
      </dgm:prSet>
      <dgm:spPr/>
    </dgm:pt>
    <dgm:pt modelId="{AC037E7E-CF90-440E-AF10-0EC8540DFEC8}" type="pres">
      <dgm:prSet presAssocID="{FEBD20BC-788F-4B19-8D2B-EB07874BD6EA}" presName="spNode" presStyleCnt="0"/>
      <dgm:spPr/>
    </dgm:pt>
    <dgm:pt modelId="{EB8625D3-7C6E-4A40-A7D1-CC91438CB129}" type="pres">
      <dgm:prSet presAssocID="{0FFFC6B7-8D5E-425B-9A54-F4FBC03441D1}" presName="sibTrans" presStyleLbl="sibTrans1D1" presStyleIdx="0" presStyleCnt="4"/>
      <dgm:spPr/>
    </dgm:pt>
    <dgm:pt modelId="{C353FE45-E1E4-444B-A015-3EA10217FF3F}" type="pres">
      <dgm:prSet presAssocID="{7825BB22-71FC-45AE-BC1F-47795C8298E0}" presName="node" presStyleLbl="node1" presStyleIdx="1" presStyleCnt="4" custScaleX="33518" custScaleY="61679">
        <dgm:presLayoutVars>
          <dgm:bulletEnabled val="1"/>
        </dgm:presLayoutVars>
      </dgm:prSet>
      <dgm:spPr/>
    </dgm:pt>
    <dgm:pt modelId="{9A3352BC-F6D0-417F-B449-B5724E8C9A89}" type="pres">
      <dgm:prSet presAssocID="{7825BB22-71FC-45AE-BC1F-47795C8298E0}" presName="spNode" presStyleCnt="0"/>
      <dgm:spPr/>
    </dgm:pt>
    <dgm:pt modelId="{B4CA9C77-FE23-495F-99EB-7012A621C129}" type="pres">
      <dgm:prSet presAssocID="{516BF751-E115-4E96-8DAD-DA0BF3DF4D2A}" presName="sibTrans" presStyleLbl="sibTrans1D1" presStyleIdx="1" presStyleCnt="4"/>
      <dgm:spPr/>
    </dgm:pt>
    <dgm:pt modelId="{AAF45BF1-8646-4A08-B6BC-AA8A4C56442D}" type="pres">
      <dgm:prSet presAssocID="{F0CCF4F0-623E-43F1-9D4F-39BEB6A4F535}" presName="node" presStyleLbl="node1" presStyleIdx="2" presStyleCnt="4" custScaleX="33518" custScaleY="61679">
        <dgm:presLayoutVars>
          <dgm:bulletEnabled val="1"/>
        </dgm:presLayoutVars>
      </dgm:prSet>
      <dgm:spPr/>
    </dgm:pt>
    <dgm:pt modelId="{EEA18491-B85C-4BAD-AAEC-024B21B15348}" type="pres">
      <dgm:prSet presAssocID="{F0CCF4F0-623E-43F1-9D4F-39BEB6A4F535}" presName="spNode" presStyleCnt="0"/>
      <dgm:spPr/>
    </dgm:pt>
    <dgm:pt modelId="{4E0113DD-1C2B-4951-AC80-6205549C5035}" type="pres">
      <dgm:prSet presAssocID="{7253A8FA-A1E5-4AE0-8FAC-952D5C2085E7}" presName="sibTrans" presStyleLbl="sibTrans1D1" presStyleIdx="2" presStyleCnt="4"/>
      <dgm:spPr/>
    </dgm:pt>
    <dgm:pt modelId="{84A05834-4E57-4112-951A-7C4161F27762}" type="pres">
      <dgm:prSet presAssocID="{3B69DE87-0D23-414A-A7B0-0FC90AF81D38}" presName="node" presStyleLbl="node1" presStyleIdx="3" presStyleCnt="4" custScaleX="33518" custScaleY="61679">
        <dgm:presLayoutVars>
          <dgm:bulletEnabled val="1"/>
        </dgm:presLayoutVars>
      </dgm:prSet>
      <dgm:spPr/>
    </dgm:pt>
    <dgm:pt modelId="{E7E96BEB-BE1B-412D-BBBF-0386053D6EDE}" type="pres">
      <dgm:prSet presAssocID="{3B69DE87-0D23-414A-A7B0-0FC90AF81D38}" presName="spNode" presStyleCnt="0"/>
      <dgm:spPr/>
    </dgm:pt>
    <dgm:pt modelId="{23FB56B6-7932-489E-9865-43E1888F42CB}" type="pres">
      <dgm:prSet presAssocID="{2F50745B-37F4-4D91-871A-133E7781D4FA}" presName="sibTrans" presStyleLbl="sibTrans1D1" presStyleIdx="3" presStyleCnt="4"/>
      <dgm:spPr/>
    </dgm:pt>
  </dgm:ptLst>
  <dgm:cxnLst>
    <dgm:cxn modelId="{B3EFF300-2ECB-4F27-9E8B-63EEC1115747}" srcId="{843FC483-9F3D-40F6-A6FA-705613ADA316}" destId="{7825BB22-71FC-45AE-BC1F-47795C8298E0}" srcOrd="1" destOrd="0" parTransId="{02BCD63E-4416-470A-9738-0242562F4C85}" sibTransId="{516BF751-E115-4E96-8DAD-DA0BF3DF4D2A}"/>
    <dgm:cxn modelId="{88986B02-AC74-4FFE-A39A-CE0B49CFEE57}" type="presOf" srcId="{516BF751-E115-4E96-8DAD-DA0BF3DF4D2A}" destId="{B4CA9C77-FE23-495F-99EB-7012A621C129}" srcOrd="0" destOrd="0" presId="urn:microsoft.com/office/officeart/2005/8/layout/cycle6"/>
    <dgm:cxn modelId="{4D92CD12-4EDD-4ACD-B4F9-43517E94A190}" type="presOf" srcId="{3B69DE87-0D23-414A-A7B0-0FC90AF81D38}" destId="{84A05834-4E57-4112-951A-7C4161F27762}" srcOrd="0" destOrd="0" presId="urn:microsoft.com/office/officeart/2005/8/layout/cycle6"/>
    <dgm:cxn modelId="{69D96617-C740-49A0-B239-3D85F4116130}" srcId="{843FC483-9F3D-40F6-A6FA-705613ADA316}" destId="{F0CCF4F0-623E-43F1-9D4F-39BEB6A4F535}" srcOrd="2" destOrd="0" parTransId="{866DFE3C-7E61-46FE-9E51-276D917093C8}" sibTransId="{7253A8FA-A1E5-4AE0-8FAC-952D5C2085E7}"/>
    <dgm:cxn modelId="{8213DB22-0732-49AD-9FC1-08AEC5982E95}" type="presOf" srcId="{0FFFC6B7-8D5E-425B-9A54-F4FBC03441D1}" destId="{EB8625D3-7C6E-4A40-A7D1-CC91438CB129}" srcOrd="0" destOrd="0" presId="urn:microsoft.com/office/officeart/2005/8/layout/cycle6"/>
    <dgm:cxn modelId="{111CF746-4662-49C8-8081-8A361451E766}" type="presOf" srcId="{7825BB22-71FC-45AE-BC1F-47795C8298E0}" destId="{C353FE45-E1E4-444B-A015-3EA10217FF3F}" srcOrd="0" destOrd="0" presId="urn:microsoft.com/office/officeart/2005/8/layout/cycle6"/>
    <dgm:cxn modelId="{F8340B68-2882-4174-BD5C-96DF2AE55B6A}" type="presOf" srcId="{FEBD20BC-788F-4B19-8D2B-EB07874BD6EA}" destId="{5549015F-7998-4EC7-B52D-2D5DD9FBEC71}" srcOrd="0" destOrd="0" presId="urn:microsoft.com/office/officeart/2005/8/layout/cycle6"/>
    <dgm:cxn modelId="{1BC6AB8E-212F-4C83-A8A7-0B96BCE85D57}" srcId="{843FC483-9F3D-40F6-A6FA-705613ADA316}" destId="{FEBD20BC-788F-4B19-8D2B-EB07874BD6EA}" srcOrd="0" destOrd="0" parTransId="{7E204D07-6271-49BF-AD0D-FA918955142C}" sibTransId="{0FFFC6B7-8D5E-425B-9A54-F4FBC03441D1}"/>
    <dgm:cxn modelId="{D5EBF894-7A7D-4BB6-AD9D-05D851AE2384}" type="presOf" srcId="{7253A8FA-A1E5-4AE0-8FAC-952D5C2085E7}" destId="{4E0113DD-1C2B-4951-AC80-6205549C5035}" srcOrd="0" destOrd="0" presId="urn:microsoft.com/office/officeart/2005/8/layout/cycle6"/>
    <dgm:cxn modelId="{473300A3-C0B7-487F-9722-77A002F9646C}" type="presOf" srcId="{2F50745B-37F4-4D91-871A-133E7781D4FA}" destId="{23FB56B6-7932-489E-9865-43E1888F42CB}" srcOrd="0" destOrd="0" presId="urn:microsoft.com/office/officeart/2005/8/layout/cycle6"/>
    <dgm:cxn modelId="{ECD52FA7-2A62-4465-95DB-BC09990DF53C}" type="presOf" srcId="{F0CCF4F0-623E-43F1-9D4F-39BEB6A4F535}" destId="{AAF45BF1-8646-4A08-B6BC-AA8A4C56442D}" srcOrd="0" destOrd="0" presId="urn:microsoft.com/office/officeart/2005/8/layout/cycle6"/>
    <dgm:cxn modelId="{6FDE52B2-5B7D-4326-9E99-B597273319AC}" srcId="{843FC483-9F3D-40F6-A6FA-705613ADA316}" destId="{3B69DE87-0D23-414A-A7B0-0FC90AF81D38}" srcOrd="3" destOrd="0" parTransId="{4758CCFE-80F6-47A4-9142-728D2BAAE299}" sibTransId="{2F50745B-37F4-4D91-871A-133E7781D4FA}"/>
    <dgm:cxn modelId="{BCFFFBB4-E583-4B59-A829-F58358384ADE}" type="presOf" srcId="{843FC483-9F3D-40F6-A6FA-705613ADA316}" destId="{5F0E0242-6C7D-4D6C-999F-EC28986F13E0}" srcOrd="0" destOrd="0" presId="urn:microsoft.com/office/officeart/2005/8/layout/cycle6"/>
    <dgm:cxn modelId="{BC2E400A-C0CA-4D2F-966D-0CC6435DE8D3}" type="presParOf" srcId="{5F0E0242-6C7D-4D6C-999F-EC28986F13E0}" destId="{5549015F-7998-4EC7-B52D-2D5DD9FBEC71}" srcOrd="0" destOrd="0" presId="urn:microsoft.com/office/officeart/2005/8/layout/cycle6"/>
    <dgm:cxn modelId="{04669977-1870-495E-96D9-B636EDAD42FB}" type="presParOf" srcId="{5F0E0242-6C7D-4D6C-999F-EC28986F13E0}" destId="{AC037E7E-CF90-440E-AF10-0EC8540DFEC8}" srcOrd="1" destOrd="0" presId="urn:microsoft.com/office/officeart/2005/8/layout/cycle6"/>
    <dgm:cxn modelId="{C9CD56A0-9F24-4104-A873-F163332BC7BE}" type="presParOf" srcId="{5F0E0242-6C7D-4D6C-999F-EC28986F13E0}" destId="{EB8625D3-7C6E-4A40-A7D1-CC91438CB129}" srcOrd="2" destOrd="0" presId="urn:microsoft.com/office/officeart/2005/8/layout/cycle6"/>
    <dgm:cxn modelId="{7CF5DA90-C13B-465C-9E20-62907DE92687}" type="presParOf" srcId="{5F0E0242-6C7D-4D6C-999F-EC28986F13E0}" destId="{C353FE45-E1E4-444B-A015-3EA10217FF3F}" srcOrd="3" destOrd="0" presId="urn:microsoft.com/office/officeart/2005/8/layout/cycle6"/>
    <dgm:cxn modelId="{204D2701-4FE4-4B39-B60F-9CE293D2F1CA}" type="presParOf" srcId="{5F0E0242-6C7D-4D6C-999F-EC28986F13E0}" destId="{9A3352BC-F6D0-417F-B449-B5724E8C9A89}" srcOrd="4" destOrd="0" presId="urn:microsoft.com/office/officeart/2005/8/layout/cycle6"/>
    <dgm:cxn modelId="{5C6829E7-2CFA-49B7-9FC6-DBC515FF263E}" type="presParOf" srcId="{5F0E0242-6C7D-4D6C-999F-EC28986F13E0}" destId="{B4CA9C77-FE23-495F-99EB-7012A621C129}" srcOrd="5" destOrd="0" presId="urn:microsoft.com/office/officeart/2005/8/layout/cycle6"/>
    <dgm:cxn modelId="{1475A964-479E-4B2A-918B-5319973EEA44}" type="presParOf" srcId="{5F0E0242-6C7D-4D6C-999F-EC28986F13E0}" destId="{AAF45BF1-8646-4A08-B6BC-AA8A4C56442D}" srcOrd="6" destOrd="0" presId="urn:microsoft.com/office/officeart/2005/8/layout/cycle6"/>
    <dgm:cxn modelId="{37F7F7BC-A243-431B-9296-2DED6A416819}" type="presParOf" srcId="{5F0E0242-6C7D-4D6C-999F-EC28986F13E0}" destId="{EEA18491-B85C-4BAD-AAEC-024B21B15348}" srcOrd="7" destOrd="0" presId="urn:microsoft.com/office/officeart/2005/8/layout/cycle6"/>
    <dgm:cxn modelId="{5FDE2F64-6AB2-4116-A44B-B73E215BD020}" type="presParOf" srcId="{5F0E0242-6C7D-4D6C-999F-EC28986F13E0}" destId="{4E0113DD-1C2B-4951-AC80-6205549C5035}" srcOrd="8" destOrd="0" presId="urn:microsoft.com/office/officeart/2005/8/layout/cycle6"/>
    <dgm:cxn modelId="{39F3F5D6-14DB-4529-8331-891A82B37C79}" type="presParOf" srcId="{5F0E0242-6C7D-4D6C-999F-EC28986F13E0}" destId="{84A05834-4E57-4112-951A-7C4161F27762}" srcOrd="9" destOrd="0" presId="urn:microsoft.com/office/officeart/2005/8/layout/cycle6"/>
    <dgm:cxn modelId="{E0383BC9-8FEB-4E39-8D3A-2C0284423957}" type="presParOf" srcId="{5F0E0242-6C7D-4D6C-999F-EC28986F13E0}" destId="{E7E96BEB-BE1B-412D-BBBF-0386053D6EDE}" srcOrd="10" destOrd="0" presId="urn:microsoft.com/office/officeart/2005/8/layout/cycle6"/>
    <dgm:cxn modelId="{C44CAF86-1C10-4DFE-874D-1621A84EA8FC}" type="presParOf" srcId="{5F0E0242-6C7D-4D6C-999F-EC28986F13E0}" destId="{23FB56B6-7932-489E-9865-43E1888F42CB}"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3FC483-9F3D-40F6-A6FA-705613ADA31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3B69DE87-0D23-414A-A7B0-0FC90AF81D38}">
      <dgm:prSet/>
      <dgm:spPr>
        <a:blipFill rotWithShape="0">
          <a:blip xmlns:r="http://schemas.openxmlformats.org/officeDocument/2006/relationships" r:embed="rId1"/>
          <a:srcRect/>
          <a:stretch>
            <a:fillRect l="-8000" r="-8000"/>
          </a:stretch>
        </a:blipFill>
      </dgm:spPr>
      <dgm:t>
        <a:bodyPr/>
        <a:lstStyle/>
        <a:p>
          <a:pPr algn="ctr"/>
          <a:endParaRPr lang="en-US"/>
        </a:p>
      </dgm:t>
    </dgm:pt>
    <dgm:pt modelId="{2F50745B-37F4-4D91-871A-133E7781D4FA}" type="sibTrans" cxnId="{6FDE52B2-5B7D-4326-9E99-B597273319AC}">
      <dgm:prSet/>
      <dgm:spPr/>
      <dgm:t>
        <a:bodyPr/>
        <a:lstStyle/>
        <a:p>
          <a:pPr algn="ctr"/>
          <a:endParaRPr lang="en-US"/>
        </a:p>
      </dgm:t>
    </dgm:pt>
    <dgm:pt modelId="{4758CCFE-80F6-47A4-9142-728D2BAAE299}" type="parTrans" cxnId="{6FDE52B2-5B7D-4326-9E99-B597273319AC}">
      <dgm:prSet/>
      <dgm:spPr/>
      <dgm:t>
        <a:bodyPr/>
        <a:lstStyle/>
        <a:p>
          <a:pPr algn="ctr"/>
          <a:endParaRPr lang="en-US"/>
        </a:p>
      </dgm:t>
    </dgm:pt>
    <dgm:pt modelId="{FEBD20BC-788F-4B19-8D2B-EB07874BD6EA}">
      <dgm:prSet/>
      <dgm:spPr>
        <a:blipFill rotWithShape="0">
          <a:blip xmlns:r="http://schemas.openxmlformats.org/officeDocument/2006/relationships" r:embed="rId1"/>
          <a:srcRect/>
          <a:stretch>
            <a:fillRect l="-8000" r="-8000"/>
          </a:stretch>
        </a:blipFill>
      </dgm:spPr>
      <dgm:t>
        <a:bodyPr/>
        <a:lstStyle/>
        <a:p>
          <a:endParaRPr lang="en-US"/>
        </a:p>
      </dgm:t>
    </dgm:pt>
    <dgm:pt modelId="{7E204D07-6271-49BF-AD0D-FA918955142C}" type="parTrans" cxnId="{1BC6AB8E-212F-4C83-A8A7-0B96BCE85D57}">
      <dgm:prSet/>
      <dgm:spPr/>
      <dgm:t>
        <a:bodyPr/>
        <a:lstStyle/>
        <a:p>
          <a:endParaRPr lang="en-US"/>
        </a:p>
      </dgm:t>
    </dgm:pt>
    <dgm:pt modelId="{0FFFC6B7-8D5E-425B-9A54-F4FBC03441D1}" type="sibTrans" cxnId="{1BC6AB8E-212F-4C83-A8A7-0B96BCE85D57}">
      <dgm:prSet/>
      <dgm:spPr/>
      <dgm:t>
        <a:bodyPr/>
        <a:lstStyle/>
        <a:p>
          <a:endParaRPr lang="en-US"/>
        </a:p>
      </dgm:t>
    </dgm:pt>
    <dgm:pt modelId="{7825BB22-71FC-45AE-BC1F-47795C8298E0}">
      <dgm:prSet/>
      <dgm:spPr>
        <a:blipFill rotWithShape="0">
          <a:blip xmlns:r="http://schemas.openxmlformats.org/officeDocument/2006/relationships" r:embed="rId1"/>
          <a:srcRect/>
          <a:stretch>
            <a:fillRect l="-8000" r="-8000"/>
          </a:stretch>
        </a:blipFill>
      </dgm:spPr>
      <dgm:t>
        <a:bodyPr/>
        <a:lstStyle/>
        <a:p>
          <a:endParaRPr lang="en-US"/>
        </a:p>
      </dgm:t>
    </dgm:pt>
    <dgm:pt modelId="{02BCD63E-4416-470A-9738-0242562F4C85}" type="parTrans" cxnId="{B3EFF300-2ECB-4F27-9E8B-63EEC1115747}">
      <dgm:prSet/>
      <dgm:spPr/>
      <dgm:t>
        <a:bodyPr/>
        <a:lstStyle/>
        <a:p>
          <a:endParaRPr lang="en-US"/>
        </a:p>
      </dgm:t>
    </dgm:pt>
    <dgm:pt modelId="{516BF751-E115-4E96-8DAD-DA0BF3DF4D2A}" type="sibTrans" cxnId="{B3EFF300-2ECB-4F27-9E8B-63EEC1115747}">
      <dgm:prSet/>
      <dgm:spPr/>
      <dgm:t>
        <a:bodyPr/>
        <a:lstStyle/>
        <a:p>
          <a:endParaRPr lang="en-US"/>
        </a:p>
      </dgm:t>
    </dgm:pt>
    <dgm:pt modelId="{F0CCF4F0-623E-43F1-9D4F-39BEB6A4F535}">
      <dgm:prSet/>
      <dgm:spPr>
        <a:blipFill rotWithShape="0">
          <a:blip xmlns:r="http://schemas.openxmlformats.org/officeDocument/2006/relationships" r:embed="rId1"/>
          <a:srcRect/>
          <a:stretch>
            <a:fillRect l="-8000" r="-8000"/>
          </a:stretch>
        </a:blipFill>
      </dgm:spPr>
      <dgm:t>
        <a:bodyPr/>
        <a:lstStyle/>
        <a:p>
          <a:endParaRPr lang="en-US"/>
        </a:p>
      </dgm:t>
    </dgm:pt>
    <dgm:pt modelId="{866DFE3C-7E61-46FE-9E51-276D917093C8}" type="parTrans" cxnId="{69D96617-C740-49A0-B239-3D85F4116130}">
      <dgm:prSet/>
      <dgm:spPr/>
      <dgm:t>
        <a:bodyPr/>
        <a:lstStyle/>
        <a:p>
          <a:endParaRPr lang="en-US"/>
        </a:p>
      </dgm:t>
    </dgm:pt>
    <dgm:pt modelId="{7253A8FA-A1E5-4AE0-8FAC-952D5C2085E7}" type="sibTrans" cxnId="{69D96617-C740-49A0-B239-3D85F4116130}">
      <dgm:prSet/>
      <dgm:spPr/>
      <dgm:t>
        <a:bodyPr/>
        <a:lstStyle/>
        <a:p>
          <a:endParaRPr lang="en-US"/>
        </a:p>
      </dgm:t>
    </dgm:pt>
    <dgm:pt modelId="{5F0E0242-6C7D-4D6C-999F-EC28986F13E0}" type="pres">
      <dgm:prSet presAssocID="{843FC483-9F3D-40F6-A6FA-705613ADA316}" presName="cycle" presStyleCnt="0">
        <dgm:presLayoutVars>
          <dgm:dir/>
          <dgm:resizeHandles val="exact"/>
        </dgm:presLayoutVars>
      </dgm:prSet>
      <dgm:spPr/>
    </dgm:pt>
    <dgm:pt modelId="{5549015F-7998-4EC7-B52D-2D5DD9FBEC71}" type="pres">
      <dgm:prSet presAssocID="{FEBD20BC-788F-4B19-8D2B-EB07874BD6EA}" presName="node" presStyleLbl="node1" presStyleIdx="0" presStyleCnt="4" custScaleX="33518" custScaleY="61679">
        <dgm:presLayoutVars>
          <dgm:bulletEnabled val="1"/>
        </dgm:presLayoutVars>
      </dgm:prSet>
      <dgm:spPr/>
    </dgm:pt>
    <dgm:pt modelId="{AC037E7E-CF90-440E-AF10-0EC8540DFEC8}" type="pres">
      <dgm:prSet presAssocID="{FEBD20BC-788F-4B19-8D2B-EB07874BD6EA}" presName="spNode" presStyleCnt="0"/>
      <dgm:spPr/>
    </dgm:pt>
    <dgm:pt modelId="{EB8625D3-7C6E-4A40-A7D1-CC91438CB129}" type="pres">
      <dgm:prSet presAssocID="{0FFFC6B7-8D5E-425B-9A54-F4FBC03441D1}" presName="sibTrans" presStyleLbl="sibTrans1D1" presStyleIdx="0" presStyleCnt="4"/>
      <dgm:spPr/>
    </dgm:pt>
    <dgm:pt modelId="{C353FE45-E1E4-444B-A015-3EA10217FF3F}" type="pres">
      <dgm:prSet presAssocID="{7825BB22-71FC-45AE-BC1F-47795C8298E0}" presName="node" presStyleLbl="node1" presStyleIdx="1" presStyleCnt="4" custScaleX="33518" custScaleY="61679">
        <dgm:presLayoutVars>
          <dgm:bulletEnabled val="1"/>
        </dgm:presLayoutVars>
      </dgm:prSet>
      <dgm:spPr/>
    </dgm:pt>
    <dgm:pt modelId="{9A3352BC-F6D0-417F-B449-B5724E8C9A89}" type="pres">
      <dgm:prSet presAssocID="{7825BB22-71FC-45AE-BC1F-47795C8298E0}" presName="spNode" presStyleCnt="0"/>
      <dgm:spPr/>
    </dgm:pt>
    <dgm:pt modelId="{B4CA9C77-FE23-495F-99EB-7012A621C129}" type="pres">
      <dgm:prSet presAssocID="{516BF751-E115-4E96-8DAD-DA0BF3DF4D2A}" presName="sibTrans" presStyleLbl="sibTrans1D1" presStyleIdx="1" presStyleCnt="4"/>
      <dgm:spPr/>
    </dgm:pt>
    <dgm:pt modelId="{AAF45BF1-8646-4A08-B6BC-AA8A4C56442D}" type="pres">
      <dgm:prSet presAssocID="{F0CCF4F0-623E-43F1-9D4F-39BEB6A4F535}" presName="node" presStyleLbl="node1" presStyleIdx="2" presStyleCnt="4" custScaleX="33518" custScaleY="61679">
        <dgm:presLayoutVars>
          <dgm:bulletEnabled val="1"/>
        </dgm:presLayoutVars>
      </dgm:prSet>
      <dgm:spPr/>
    </dgm:pt>
    <dgm:pt modelId="{EEA18491-B85C-4BAD-AAEC-024B21B15348}" type="pres">
      <dgm:prSet presAssocID="{F0CCF4F0-623E-43F1-9D4F-39BEB6A4F535}" presName="spNode" presStyleCnt="0"/>
      <dgm:spPr/>
    </dgm:pt>
    <dgm:pt modelId="{4E0113DD-1C2B-4951-AC80-6205549C5035}" type="pres">
      <dgm:prSet presAssocID="{7253A8FA-A1E5-4AE0-8FAC-952D5C2085E7}" presName="sibTrans" presStyleLbl="sibTrans1D1" presStyleIdx="2" presStyleCnt="4"/>
      <dgm:spPr/>
    </dgm:pt>
    <dgm:pt modelId="{84A05834-4E57-4112-951A-7C4161F27762}" type="pres">
      <dgm:prSet presAssocID="{3B69DE87-0D23-414A-A7B0-0FC90AF81D38}" presName="node" presStyleLbl="node1" presStyleIdx="3" presStyleCnt="4" custScaleX="33518" custScaleY="61679">
        <dgm:presLayoutVars>
          <dgm:bulletEnabled val="1"/>
        </dgm:presLayoutVars>
      </dgm:prSet>
      <dgm:spPr/>
    </dgm:pt>
    <dgm:pt modelId="{E7E96BEB-BE1B-412D-BBBF-0386053D6EDE}" type="pres">
      <dgm:prSet presAssocID="{3B69DE87-0D23-414A-A7B0-0FC90AF81D38}" presName="spNode" presStyleCnt="0"/>
      <dgm:spPr/>
    </dgm:pt>
    <dgm:pt modelId="{23FB56B6-7932-489E-9865-43E1888F42CB}" type="pres">
      <dgm:prSet presAssocID="{2F50745B-37F4-4D91-871A-133E7781D4FA}" presName="sibTrans" presStyleLbl="sibTrans1D1" presStyleIdx="3" presStyleCnt="4"/>
      <dgm:spPr/>
    </dgm:pt>
  </dgm:ptLst>
  <dgm:cxnLst>
    <dgm:cxn modelId="{B3EFF300-2ECB-4F27-9E8B-63EEC1115747}" srcId="{843FC483-9F3D-40F6-A6FA-705613ADA316}" destId="{7825BB22-71FC-45AE-BC1F-47795C8298E0}" srcOrd="1" destOrd="0" parTransId="{02BCD63E-4416-470A-9738-0242562F4C85}" sibTransId="{516BF751-E115-4E96-8DAD-DA0BF3DF4D2A}"/>
    <dgm:cxn modelId="{88986B02-AC74-4FFE-A39A-CE0B49CFEE57}" type="presOf" srcId="{516BF751-E115-4E96-8DAD-DA0BF3DF4D2A}" destId="{B4CA9C77-FE23-495F-99EB-7012A621C129}" srcOrd="0" destOrd="0" presId="urn:microsoft.com/office/officeart/2005/8/layout/cycle6"/>
    <dgm:cxn modelId="{4D92CD12-4EDD-4ACD-B4F9-43517E94A190}" type="presOf" srcId="{3B69DE87-0D23-414A-A7B0-0FC90AF81D38}" destId="{84A05834-4E57-4112-951A-7C4161F27762}" srcOrd="0" destOrd="0" presId="urn:microsoft.com/office/officeart/2005/8/layout/cycle6"/>
    <dgm:cxn modelId="{69D96617-C740-49A0-B239-3D85F4116130}" srcId="{843FC483-9F3D-40F6-A6FA-705613ADA316}" destId="{F0CCF4F0-623E-43F1-9D4F-39BEB6A4F535}" srcOrd="2" destOrd="0" parTransId="{866DFE3C-7E61-46FE-9E51-276D917093C8}" sibTransId="{7253A8FA-A1E5-4AE0-8FAC-952D5C2085E7}"/>
    <dgm:cxn modelId="{8213DB22-0732-49AD-9FC1-08AEC5982E95}" type="presOf" srcId="{0FFFC6B7-8D5E-425B-9A54-F4FBC03441D1}" destId="{EB8625D3-7C6E-4A40-A7D1-CC91438CB129}" srcOrd="0" destOrd="0" presId="urn:microsoft.com/office/officeart/2005/8/layout/cycle6"/>
    <dgm:cxn modelId="{111CF746-4662-49C8-8081-8A361451E766}" type="presOf" srcId="{7825BB22-71FC-45AE-BC1F-47795C8298E0}" destId="{C353FE45-E1E4-444B-A015-3EA10217FF3F}" srcOrd="0" destOrd="0" presId="urn:microsoft.com/office/officeart/2005/8/layout/cycle6"/>
    <dgm:cxn modelId="{F8340B68-2882-4174-BD5C-96DF2AE55B6A}" type="presOf" srcId="{FEBD20BC-788F-4B19-8D2B-EB07874BD6EA}" destId="{5549015F-7998-4EC7-B52D-2D5DD9FBEC71}" srcOrd="0" destOrd="0" presId="urn:microsoft.com/office/officeart/2005/8/layout/cycle6"/>
    <dgm:cxn modelId="{1BC6AB8E-212F-4C83-A8A7-0B96BCE85D57}" srcId="{843FC483-9F3D-40F6-A6FA-705613ADA316}" destId="{FEBD20BC-788F-4B19-8D2B-EB07874BD6EA}" srcOrd="0" destOrd="0" parTransId="{7E204D07-6271-49BF-AD0D-FA918955142C}" sibTransId="{0FFFC6B7-8D5E-425B-9A54-F4FBC03441D1}"/>
    <dgm:cxn modelId="{D5EBF894-7A7D-4BB6-AD9D-05D851AE2384}" type="presOf" srcId="{7253A8FA-A1E5-4AE0-8FAC-952D5C2085E7}" destId="{4E0113DD-1C2B-4951-AC80-6205549C5035}" srcOrd="0" destOrd="0" presId="urn:microsoft.com/office/officeart/2005/8/layout/cycle6"/>
    <dgm:cxn modelId="{473300A3-C0B7-487F-9722-77A002F9646C}" type="presOf" srcId="{2F50745B-37F4-4D91-871A-133E7781D4FA}" destId="{23FB56B6-7932-489E-9865-43E1888F42CB}" srcOrd="0" destOrd="0" presId="urn:microsoft.com/office/officeart/2005/8/layout/cycle6"/>
    <dgm:cxn modelId="{ECD52FA7-2A62-4465-95DB-BC09990DF53C}" type="presOf" srcId="{F0CCF4F0-623E-43F1-9D4F-39BEB6A4F535}" destId="{AAF45BF1-8646-4A08-B6BC-AA8A4C56442D}" srcOrd="0" destOrd="0" presId="urn:microsoft.com/office/officeart/2005/8/layout/cycle6"/>
    <dgm:cxn modelId="{6FDE52B2-5B7D-4326-9E99-B597273319AC}" srcId="{843FC483-9F3D-40F6-A6FA-705613ADA316}" destId="{3B69DE87-0D23-414A-A7B0-0FC90AF81D38}" srcOrd="3" destOrd="0" parTransId="{4758CCFE-80F6-47A4-9142-728D2BAAE299}" sibTransId="{2F50745B-37F4-4D91-871A-133E7781D4FA}"/>
    <dgm:cxn modelId="{BCFFFBB4-E583-4B59-A829-F58358384ADE}" type="presOf" srcId="{843FC483-9F3D-40F6-A6FA-705613ADA316}" destId="{5F0E0242-6C7D-4D6C-999F-EC28986F13E0}" srcOrd="0" destOrd="0" presId="urn:microsoft.com/office/officeart/2005/8/layout/cycle6"/>
    <dgm:cxn modelId="{BC2E400A-C0CA-4D2F-966D-0CC6435DE8D3}" type="presParOf" srcId="{5F0E0242-6C7D-4D6C-999F-EC28986F13E0}" destId="{5549015F-7998-4EC7-B52D-2D5DD9FBEC71}" srcOrd="0" destOrd="0" presId="urn:microsoft.com/office/officeart/2005/8/layout/cycle6"/>
    <dgm:cxn modelId="{04669977-1870-495E-96D9-B636EDAD42FB}" type="presParOf" srcId="{5F0E0242-6C7D-4D6C-999F-EC28986F13E0}" destId="{AC037E7E-CF90-440E-AF10-0EC8540DFEC8}" srcOrd="1" destOrd="0" presId="urn:microsoft.com/office/officeart/2005/8/layout/cycle6"/>
    <dgm:cxn modelId="{C9CD56A0-9F24-4104-A873-F163332BC7BE}" type="presParOf" srcId="{5F0E0242-6C7D-4D6C-999F-EC28986F13E0}" destId="{EB8625D3-7C6E-4A40-A7D1-CC91438CB129}" srcOrd="2" destOrd="0" presId="urn:microsoft.com/office/officeart/2005/8/layout/cycle6"/>
    <dgm:cxn modelId="{7CF5DA90-C13B-465C-9E20-62907DE92687}" type="presParOf" srcId="{5F0E0242-6C7D-4D6C-999F-EC28986F13E0}" destId="{C353FE45-E1E4-444B-A015-3EA10217FF3F}" srcOrd="3" destOrd="0" presId="urn:microsoft.com/office/officeart/2005/8/layout/cycle6"/>
    <dgm:cxn modelId="{204D2701-4FE4-4B39-B60F-9CE293D2F1CA}" type="presParOf" srcId="{5F0E0242-6C7D-4D6C-999F-EC28986F13E0}" destId="{9A3352BC-F6D0-417F-B449-B5724E8C9A89}" srcOrd="4" destOrd="0" presId="urn:microsoft.com/office/officeart/2005/8/layout/cycle6"/>
    <dgm:cxn modelId="{5C6829E7-2CFA-49B7-9FC6-DBC515FF263E}" type="presParOf" srcId="{5F0E0242-6C7D-4D6C-999F-EC28986F13E0}" destId="{B4CA9C77-FE23-495F-99EB-7012A621C129}" srcOrd="5" destOrd="0" presId="urn:microsoft.com/office/officeart/2005/8/layout/cycle6"/>
    <dgm:cxn modelId="{1475A964-479E-4B2A-918B-5319973EEA44}" type="presParOf" srcId="{5F0E0242-6C7D-4D6C-999F-EC28986F13E0}" destId="{AAF45BF1-8646-4A08-B6BC-AA8A4C56442D}" srcOrd="6" destOrd="0" presId="urn:microsoft.com/office/officeart/2005/8/layout/cycle6"/>
    <dgm:cxn modelId="{37F7F7BC-A243-431B-9296-2DED6A416819}" type="presParOf" srcId="{5F0E0242-6C7D-4D6C-999F-EC28986F13E0}" destId="{EEA18491-B85C-4BAD-AAEC-024B21B15348}" srcOrd="7" destOrd="0" presId="urn:microsoft.com/office/officeart/2005/8/layout/cycle6"/>
    <dgm:cxn modelId="{5FDE2F64-6AB2-4116-A44B-B73E215BD020}" type="presParOf" srcId="{5F0E0242-6C7D-4D6C-999F-EC28986F13E0}" destId="{4E0113DD-1C2B-4951-AC80-6205549C5035}" srcOrd="8" destOrd="0" presId="urn:microsoft.com/office/officeart/2005/8/layout/cycle6"/>
    <dgm:cxn modelId="{39F3F5D6-14DB-4529-8331-891A82B37C79}" type="presParOf" srcId="{5F0E0242-6C7D-4D6C-999F-EC28986F13E0}" destId="{84A05834-4E57-4112-951A-7C4161F27762}" srcOrd="9" destOrd="0" presId="urn:microsoft.com/office/officeart/2005/8/layout/cycle6"/>
    <dgm:cxn modelId="{E0383BC9-8FEB-4E39-8D3A-2C0284423957}" type="presParOf" srcId="{5F0E0242-6C7D-4D6C-999F-EC28986F13E0}" destId="{E7E96BEB-BE1B-412D-BBBF-0386053D6EDE}" srcOrd="10" destOrd="0" presId="urn:microsoft.com/office/officeart/2005/8/layout/cycle6"/>
    <dgm:cxn modelId="{C44CAF86-1C10-4DFE-874D-1621A84EA8FC}" type="presParOf" srcId="{5F0E0242-6C7D-4D6C-999F-EC28986F13E0}" destId="{23FB56B6-7932-489E-9865-43E1888F42CB}" srcOrd="11" destOrd="0" presId="urn:microsoft.com/office/officeart/2005/8/layout/cycle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3FC483-9F3D-40F6-A6FA-705613ADA31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3B69DE87-0D23-414A-A7B0-0FC90AF81D38}">
      <dgm:prSet/>
      <dgm:spPr>
        <a:blipFill rotWithShape="0">
          <a:blip xmlns:r="http://schemas.openxmlformats.org/officeDocument/2006/relationships" r:embed="rId1"/>
          <a:srcRect/>
          <a:stretch>
            <a:fillRect l="-8000" r="-8000"/>
          </a:stretch>
        </a:blipFill>
      </dgm:spPr>
      <dgm:t>
        <a:bodyPr/>
        <a:lstStyle/>
        <a:p>
          <a:pPr algn="ctr"/>
          <a:endParaRPr lang="en-US"/>
        </a:p>
      </dgm:t>
    </dgm:pt>
    <dgm:pt modelId="{2F50745B-37F4-4D91-871A-133E7781D4FA}" type="sibTrans" cxnId="{6FDE52B2-5B7D-4326-9E99-B597273319AC}">
      <dgm:prSet/>
      <dgm:spPr/>
      <dgm:t>
        <a:bodyPr/>
        <a:lstStyle/>
        <a:p>
          <a:pPr algn="ctr"/>
          <a:endParaRPr lang="en-US"/>
        </a:p>
      </dgm:t>
    </dgm:pt>
    <dgm:pt modelId="{4758CCFE-80F6-47A4-9142-728D2BAAE299}" type="parTrans" cxnId="{6FDE52B2-5B7D-4326-9E99-B597273319AC}">
      <dgm:prSet/>
      <dgm:spPr/>
      <dgm:t>
        <a:bodyPr/>
        <a:lstStyle/>
        <a:p>
          <a:pPr algn="ctr"/>
          <a:endParaRPr lang="en-US"/>
        </a:p>
      </dgm:t>
    </dgm:pt>
    <dgm:pt modelId="{FEBD20BC-788F-4B19-8D2B-EB07874BD6EA}">
      <dgm:prSet/>
      <dgm:spPr>
        <a:blipFill rotWithShape="0">
          <a:blip xmlns:r="http://schemas.openxmlformats.org/officeDocument/2006/relationships" r:embed="rId1"/>
          <a:srcRect/>
          <a:stretch>
            <a:fillRect l="-8000" r="-8000"/>
          </a:stretch>
        </a:blipFill>
      </dgm:spPr>
      <dgm:t>
        <a:bodyPr/>
        <a:lstStyle/>
        <a:p>
          <a:endParaRPr lang="en-US"/>
        </a:p>
      </dgm:t>
    </dgm:pt>
    <dgm:pt modelId="{7E204D07-6271-49BF-AD0D-FA918955142C}" type="parTrans" cxnId="{1BC6AB8E-212F-4C83-A8A7-0B96BCE85D57}">
      <dgm:prSet/>
      <dgm:spPr/>
      <dgm:t>
        <a:bodyPr/>
        <a:lstStyle/>
        <a:p>
          <a:endParaRPr lang="en-US"/>
        </a:p>
      </dgm:t>
    </dgm:pt>
    <dgm:pt modelId="{0FFFC6B7-8D5E-425B-9A54-F4FBC03441D1}" type="sibTrans" cxnId="{1BC6AB8E-212F-4C83-A8A7-0B96BCE85D57}">
      <dgm:prSet/>
      <dgm:spPr/>
      <dgm:t>
        <a:bodyPr/>
        <a:lstStyle/>
        <a:p>
          <a:endParaRPr lang="en-US"/>
        </a:p>
      </dgm:t>
    </dgm:pt>
    <dgm:pt modelId="{7825BB22-71FC-45AE-BC1F-47795C8298E0}">
      <dgm:prSet/>
      <dgm:spPr>
        <a:blipFill rotWithShape="0">
          <a:blip xmlns:r="http://schemas.openxmlformats.org/officeDocument/2006/relationships" r:embed="rId1"/>
          <a:srcRect/>
          <a:stretch>
            <a:fillRect l="-8000" r="-8000"/>
          </a:stretch>
        </a:blipFill>
      </dgm:spPr>
      <dgm:t>
        <a:bodyPr/>
        <a:lstStyle/>
        <a:p>
          <a:endParaRPr lang="en-US"/>
        </a:p>
      </dgm:t>
    </dgm:pt>
    <dgm:pt modelId="{02BCD63E-4416-470A-9738-0242562F4C85}" type="parTrans" cxnId="{B3EFF300-2ECB-4F27-9E8B-63EEC1115747}">
      <dgm:prSet/>
      <dgm:spPr/>
      <dgm:t>
        <a:bodyPr/>
        <a:lstStyle/>
        <a:p>
          <a:endParaRPr lang="en-US"/>
        </a:p>
      </dgm:t>
    </dgm:pt>
    <dgm:pt modelId="{516BF751-E115-4E96-8DAD-DA0BF3DF4D2A}" type="sibTrans" cxnId="{B3EFF300-2ECB-4F27-9E8B-63EEC1115747}">
      <dgm:prSet/>
      <dgm:spPr/>
      <dgm:t>
        <a:bodyPr/>
        <a:lstStyle/>
        <a:p>
          <a:endParaRPr lang="en-US"/>
        </a:p>
      </dgm:t>
    </dgm:pt>
    <dgm:pt modelId="{F0CCF4F0-623E-43F1-9D4F-39BEB6A4F535}">
      <dgm:prSet/>
      <dgm:spPr>
        <a:blipFill rotWithShape="0">
          <a:blip xmlns:r="http://schemas.openxmlformats.org/officeDocument/2006/relationships" r:embed="rId1"/>
          <a:srcRect/>
          <a:stretch>
            <a:fillRect l="-8000" r="-8000"/>
          </a:stretch>
        </a:blipFill>
      </dgm:spPr>
      <dgm:t>
        <a:bodyPr/>
        <a:lstStyle/>
        <a:p>
          <a:endParaRPr lang="en-US"/>
        </a:p>
      </dgm:t>
    </dgm:pt>
    <dgm:pt modelId="{866DFE3C-7E61-46FE-9E51-276D917093C8}" type="parTrans" cxnId="{69D96617-C740-49A0-B239-3D85F4116130}">
      <dgm:prSet/>
      <dgm:spPr/>
      <dgm:t>
        <a:bodyPr/>
        <a:lstStyle/>
        <a:p>
          <a:endParaRPr lang="en-US"/>
        </a:p>
      </dgm:t>
    </dgm:pt>
    <dgm:pt modelId="{7253A8FA-A1E5-4AE0-8FAC-952D5C2085E7}" type="sibTrans" cxnId="{69D96617-C740-49A0-B239-3D85F4116130}">
      <dgm:prSet/>
      <dgm:spPr/>
      <dgm:t>
        <a:bodyPr/>
        <a:lstStyle/>
        <a:p>
          <a:endParaRPr lang="en-US"/>
        </a:p>
      </dgm:t>
    </dgm:pt>
    <dgm:pt modelId="{5F0E0242-6C7D-4D6C-999F-EC28986F13E0}" type="pres">
      <dgm:prSet presAssocID="{843FC483-9F3D-40F6-A6FA-705613ADA316}" presName="cycle" presStyleCnt="0">
        <dgm:presLayoutVars>
          <dgm:dir/>
          <dgm:resizeHandles val="exact"/>
        </dgm:presLayoutVars>
      </dgm:prSet>
      <dgm:spPr/>
    </dgm:pt>
    <dgm:pt modelId="{5549015F-7998-4EC7-B52D-2D5DD9FBEC71}" type="pres">
      <dgm:prSet presAssocID="{FEBD20BC-788F-4B19-8D2B-EB07874BD6EA}" presName="node" presStyleLbl="node1" presStyleIdx="0" presStyleCnt="4" custScaleX="33518" custScaleY="61679">
        <dgm:presLayoutVars>
          <dgm:bulletEnabled val="1"/>
        </dgm:presLayoutVars>
      </dgm:prSet>
      <dgm:spPr/>
    </dgm:pt>
    <dgm:pt modelId="{AC037E7E-CF90-440E-AF10-0EC8540DFEC8}" type="pres">
      <dgm:prSet presAssocID="{FEBD20BC-788F-4B19-8D2B-EB07874BD6EA}" presName="spNode" presStyleCnt="0"/>
      <dgm:spPr/>
    </dgm:pt>
    <dgm:pt modelId="{EB8625D3-7C6E-4A40-A7D1-CC91438CB129}" type="pres">
      <dgm:prSet presAssocID="{0FFFC6B7-8D5E-425B-9A54-F4FBC03441D1}" presName="sibTrans" presStyleLbl="sibTrans1D1" presStyleIdx="0" presStyleCnt="4"/>
      <dgm:spPr/>
    </dgm:pt>
    <dgm:pt modelId="{C353FE45-E1E4-444B-A015-3EA10217FF3F}" type="pres">
      <dgm:prSet presAssocID="{7825BB22-71FC-45AE-BC1F-47795C8298E0}" presName="node" presStyleLbl="node1" presStyleIdx="1" presStyleCnt="4" custScaleX="33518" custScaleY="61679">
        <dgm:presLayoutVars>
          <dgm:bulletEnabled val="1"/>
        </dgm:presLayoutVars>
      </dgm:prSet>
      <dgm:spPr/>
    </dgm:pt>
    <dgm:pt modelId="{9A3352BC-F6D0-417F-B449-B5724E8C9A89}" type="pres">
      <dgm:prSet presAssocID="{7825BB22-71FC-45AE-BC1F-47795C8298E0}" presName="spNode" presStyleCnt="0"/>
      <dgm:spPr/>
    </dgm:pt>
    <dgm:pt modelId="{B4CA9C77-FE23-495F-99EB-7012A621C129}" type="pres">
      <dgm:prSet presAssocID="{516BF751-E115-4E96-8DAD-DA0BF3DF4D2A}" presName="sibTrans" presStyleLbl="sibTrans1D1" presStyleIdx="1" presStyleCnt="4"/>
      <dgm:spPr/>
    </dgm:pt>
    <dgm:pt modelId="{AAF45BF1-8646-4A08-B6BC-AA8A4C56442D}" type="pres">
      <dgm:prSet presAssocID="{F0CCF4F0-623E-43F1-9D4F-39BEB6A4F535}" presName="node" presStyleLbl="node1" presStyleIdx="2" presStyleCnt="4" custScaleX="33518" custScaleY="61679">
        <dgm:presLayoutVars>
          <dgm:bulletEnabled val="1"/>
        </dgm:presLayoutVars>
      </dgm:prSet>
      <dgm:spPr/>
    </dgm:pt>
    <dgm:pt modelId="{EEA18491-B85C-4BAD-AAEC-024B21B15348}" type="pres">
      <dgm:prSet presAssocID="{F0CCF4F0-623E-43F1-9D4F-39BEB6A4F535}" presName="spNode" presStyleCnt="0"/>
      <dgm:spPr/>
    </dgm:pt>
    <dgm:pt modelId="{4E0113DD-1C2B-4951-AC80-6205549C5035}" type="pres">
      <dgm:prSet presAssocID="{7253A8FA-A1E5-4AE0-8FAC-952D5C2085E7}" presName="sibTrans" presStyleLbl="sibTrans1D1" presStyleIdx="2" presStyleCnt="4"/>
      <dgm:spPr/>
    </dgm:pt>
    <dgm:pt modelId="{84A05834-4E57-4112-951A-7C4161F27762}" type="pres">
      <dgm:prSet presAssocID="{3B69DE87-0D23-414A-A7B0-0FC90AF81D38}" presName="node" presStyleLbl="node1" presStyleIdx="3" presStyleCnt="4" custScaleX="33518" custScaleY="61679">
        <dgm:presLayoutVars>
          <dgm:bulletEnabled val="1"/>
        </dgm:presLayoutVars>
      </dgm:prSet>
      <dgm:spPr/>
    </dgm:pt>
    <dgm:pt modelId="{E7E96BEB-BE1B-412D-BBBF-0386053D6EDE}" type="pres">
      <dgm:prSet presAssocID="{3B69DE87-0D23-414A-A7B0-0FC90AF81D38}" presName="spNode" presStyleCnt="0"/>
      <dgm:spPr/>
    </dgm:pt>
    <dgm:pt modelId="{23FB56B6-7932-489E-9865-43E1888F42CB}" type="pres">
      <dgm:prSet presAssocID="{2F50745B-37F4-4D91-871A-133E7781D4FA}" presName="sibTrans" presStyleLbl="sibTrans1D1" presStyleIdx="3" presStyleCnt="4"/>
      <dgm:spPr/>
    </dgm:pt>
  </dgm:ptLst>
  <dgm:cxnLst>
    <dgm:cxn modelId="{B3EFF300-2ECB-4F27-9E8B-63EEC1115747}" srcId="{843FC483-9F3D-40F6-A6FA-705613ADA316}" destId="{7825BB22-71FC-45AE-BC1F-47795C8298E0}" srcOrd="1" destOrd="0" parTransId="{02BCD63E-4416-470A-9738-0242562F4C85}" sibTransId="{516BF751-E115-4E96-8DAD-DA0BF3DF4D2A}"/>
    <dgm:cxn modelId="{88986B02-AC74-4FFE-A39A-CE0B49CFEE57}" type="presOf" srcId="{516BF751-E115-4E96-8DAD-DA0BF3DF4D2A}" destId="{B4CA9C77-FE23-495F-99EB-7012A621C129}" srcOrd="0" destOrd="0" presId="urn:microsoft.com/office/officeart/2005/8/layout/cycle6"/>
    <dgm:cxn modelId="{4D92CD12-4EDD-4ACD-B4F9-43517E94A190}" type="presOf" srcId="{3B69DE87-0D23-414A-A7B0-0FC90AF81D38}" destId="{84A05834-4E57-4112-951A-7C4161F27762}" srcOrd="0" destOrd="0" presId="urn:microsoft.com/office/officeart/2005/8/layout/cycle6"/>
    <dgm:cxn modelId="{69D96617-C740-49A0-B239-3D85F4116130}" srcId="{843FC483-9F3D-40F6-A6FA-705613ADA316}" destId="{F0CCF4F0-623E-43F1-9D4F-39BEB6A4F535}" srcOrd="2" destOrd="0" parTransId="{866DFE3C-7E61-46FE-9E51-276D917093C8}" sibTransId="{7253A8FA-A1E5-4AE0-8FAC-952D5C2085E7}"/>
    <dgm:cxn modelId="{8213DB22-0732-49AD-9FC1-08AEC5982E95}" type="presOf" srcId="{0FFFC6B7-8D5E-425B-9A54-F4FBC03441D1}" destId="{EB8625D3-7C6E-4A40-A7D1-CC91438CB129}" srcOrd="0" destOrd="0" presId="urn:microsoft.com/office/officeart/2005/8/layout/cycle6"/>
    <dgm:cxn modelId="{111CF746-4662-49C8-8081-8A361451E766}" type="presOf" srcId="{7825BB22-71FC-45AE-BC1F-47795C8298E0}" destId="{C353FE45-E1E4-444B-A015-3EA10217FF3F}" srcOrd="0" destOrd="0" presId="urn:microsoft.com/office/officeart/2005/8/layout/cycle6"/>
    <dgm:cxn modelId="{F8340B68-2882-4174-BD5C-96DF2AE55B6A}" type="presOf" srcId="{FEBD20BC-788F-4B19-8D2B-EB07874BD6EA}" destId="{5549015F-7998-4EC7-B52D-2D5DD9FBEC71}" srcOrd="0" destOrd="0" presId="urn:microsoft.com/office/officeart/2005/8/layout/cycle6"/>
    <dgm:cxn modelId="{1BC6AB8E-212F-4C83-A8A7-0B96BCE85D57}" srcId="{843FC483-9F3D-40F6-A6FA-705613ADA316}" destId="{FEBD20BC-788F-4B19-8D2B-EB07874BD6EA}" srcOrd="0" destOrd="0" parTransId="{7E204D07-6271-49BF-AD0D-FA918955142C}" sibTransId="{0FFFC6B7-8D5E-425B-9A54-F4FBC03441D1}"/>
    <dgm:cxn modelId="{D5EBF894-7A7D-4BB6-AD9D-05D851AE2384}" type="presOf" srcId="{7253A8FA-A1E5-4AE0-8FAC-952D5C2085E7}" destId="{4E0113DD-1C2B-4951-AC80-6205549C5035}" srcOrd="0" destOrd="0" presId="urn:microsoft.com/office/officeart/2005/8/layout/cycle6"/>
    <dgm:cxn modelId="{473300A3-C0B7-487F-9722-77A002F9646C}" type="presOf" srcId="{2F50745B-37F4-4D91-871A-133E7781D4FA}" destId="{23FB56B6-7932-489E-9865-43E1888F42CB}" srcOrd="0" destOrd="0" presId="urn:microsoft.com/office/officeart/2005/8/layout/cycle6"/>
    <dgm:cxn modelId="{ECD52FA7-2A62-4465-95DB-BC09990DF53C}" type="presOf" srcId="{F0CCF4F0-623E-43F1-9D4F-39BEB6A4F535}" destId="{AAF45BF1-8646-4A08-B6BC-AA8A4C56442D}" srcOrd="0" destOrd="0" presId="urn:microsoft.com/office/officeart/2005/8/layout/cycle6"/>
    <dgm:cxn modelId="{6FDE52B2-5B7D-4326-9E99-B597273319AC}" srcId="{843FC483-9F3D-40F6-A6FA-705613ADA316}" destId="{3B69DE87-0D23-414A-A7B0-0FC90AF81D38}" srcOrd="3" destOrd="0" parTransId="{4758CCFE-80F6-47A4-9142-728D2BAAE299}" sibTransId="{2F50745B-37F4-4D91-871A-133E7781D4FA}"/>
    <dgm:cxn modelId="{BCFFFBB4-E583-4B59-A829-F58358384ADE}" type="presOf" srcId="{843FC483-9F3D-40F6-A6FA-705613ADA316}" destId="{5F0E0242-6C7D-4D6C-999F-EC28986F13E0}" srcOrd="0" destOrd="0" presId="urn:microsoft.com/office/officeart/2005/8/layout/cycle6"/>
    <dgm:cxn modelId="{BC2E400A-C0CA-4D2F-966D-0CC6435DE8D3}" type="presParOf" srcId="{5F0E0242-6C7D-4D6C-999F-EC28986F13E0}" destId="{5549015F-7998-4EC7-B52D-2D5DD9FBEC71}" srcOrd="0" destOrd="0" presId="urn:microsoft.com/office/officeart/2005/8/layout/cycle6"/>
    <dgm:cxn modelId="{04669977-1870-495E-96D9-B636EDAD42FB}" type="presParOf" srcId="{5F0E0242-6C7D-4D6C-999F-EC28986F13E0}" destId="{AC037E7E-CF90-440E-AF10-0EC8540DFEC8}" srcOrd="1" destOrd="0" presId="urn:microsoft.com/office/officeart/2005/8/layout/cycle6"/>
    <dgm:cxn modelId="{C9CD56A0-9F24-4104-A873-F163332BC7BE}" type="presParOf" srcId="{5F0E0242-6C7D-4D6C-999F-EC28986F13E0}" destId="{EB8625D3-7C6E-4A40-A7D1-CC91438CB129}" srcOrd="2" destOrd="0" presId="urn:microsoft.com/office/officeart/2005/8/layout/cycle6"/>
    <dgm:cxn modelId="{7CF5DA90-C13B-465C-9E20-62907DE92687}" type="presParOf" srcId="{5F0E0242-6C7D-4D6C-999F-EC28986F13E0}" destId="{C353FE45-E1E4-444B-A015-3EA10217FF3F}" srcOrd="3" destOrd="0" presId="urn:microsoft.com/office/officeart/2005/8/layout/cycle6"/>
    <dgm:cxn modelId="{204D2701-4FE4-4B39-B60F-9CE293D2F1CA}" type="presParOf" srcId="{5F0E0242-6C7D-4D6C-999F-EC28986F13E0}" destId="{9A3352BC-F6D0-417F-B449-B5724E8C9A89}" srcOrd="4" destOrd="0" presId="urn:microsoft.com/office/officeart/2005/8/layout/cycle6"/>
    <dgm:cxn modelId="{5C6829E7-2CFA-49B7-9FC6-DBC515FF263E}" type="presParOf" srcId="{5F0E0242-6C7D-4D6C-999F-EC28986F13E0}" destId="{B4CA9C77-FE23-495F-99EB-7012A621C129}" srcOrd="5" destOrd="0" presId="urn:microsoft.com/office/officeart/2005/8/layout/cycle6"/>
    <dgm:cxn modelId="{1475A964-479E-4B2A-918B-5319973EEA44}" type="presParOf" srcId="{5F0E0242-6C7D-4D6C-999F-EC28986F13E0}" destId="{AAF45BF1-8646-4A08-B6BC-AA8A4C56442D}" srcOrd="6" destOrd="0" presId="urn:microsoft.com/office/officeart/2005/8/layout/cycle6"/>
    <dgm:cxn modelId="{37F7F7BC-A243-431B-9296-2DED6A416819}" type="presParOf" srcId="{5F0E0242-6C7D-4D6C-999F-EC28986F13E0}" destId="{EEA18491-B85C-4BAD-AAEC-024B21B15348}" srcOrd="7" destOrd="0" presId="urn:microsoft.com/office/officeart/2005/8/layout/cycle6"/>
    <dgm:cxn modelId="{5FDE2F64-6AB2-4116-A44B-B73E215BD020}" type="presParOf" srcId="{5F0E0242-6C7D-4D6C-999F-EC28986F13E0}" destId="{4E0113DD-1C2B-4951-AC80-6205549C5035}" srcOrd="8" destOrd="0" presId="urn:microsoft.com/office/officeart/2005/8/layout/cycle6"/>
    <dgm:cxn modelId="{39F3F5D6-14DB-4529-8331-891A82B37C79}" type="presParOf" srcId="{5F0E0242-6C7D-4D6C-999F-EC28986F13E0}" destId="{84A05834-4E57-4112-951A-7C4161F27762}" srcOrd="9" destOrd="0" presId="urn:microsoft.com/office/officeart/2005/8/layout/cycle6"/>
    <dgm:cxn modelId="{E0383BC9-8FEB-4E39-8D3A-2C0284423957}" type="presParOf" srcId="{5F0E0242-6C7D-4D6C-999F-EC28986F13E0}" destId="{E7E96BEB-BE1B-412D-BBBF-0386053D6EDE}" srcOrd="10" destOrd="0" presId="urn:microsoft.com/office/officeart/2005/8/layout/cycle6"/>
    <dgm:cxn modelId="{C44CAF86-1C10-4DFE-874D-1621A84EA8FC}" type="presParOf" srcId="{5F0E0242-6C7D-4D6C-999F-EC28986F13E0}" destId="{23FB56B6-7932-489E-9865-43E1888F42CB}" srcOrd="11" destOrd="0" presId="urn:microsoft.com/office/officeart/2005/8/layout/cycle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3FC483-9F3D-40F6-A6FA-705613ADA31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3B69DE87-0D23-414A-A7B0-0FC90AF81D38}">
      <dgm:prSet/>
      <dgm:spPr>
        <a:blipFill rotWithShape="0">
          <a:blip xmlns:r="http://schemas.openxmlformats.org/officeDocument/2006/relationships" r:embed="rId1"/>
          <a:srcRect/>
          <a:stretch>
            <a:fillRect l="-8000" r="-8000"/>
          </a:stretch>
        </a:blipFill>
      </dgm:spPr>
      <dgm:t>
        <a:bodyPr/>
        <a:lstStyle/>
        <a:p>
          <a:pPr algn="ctr"/>
          <a:endParaRPr lang="en-US"/>
        </a:p>
      </dgm:t>
    </dgm:pt>
    <dgm:pt modelId="{2F50745B-37F4-4D91-871A-133E7781D4FA}" type="sibTrans" cxnId="{6FDE52B2-5B7D-4326-9E99-B597273319AC}">
      <dgm:prSet/>
      <dgm:spPr/>
      <dgm:t>
        <a:bodyPr/>
        <a:lstStyle/>
        <a:p>
          <a:pPr algn="ctr"/>
          <a:endParaRPr lang="en-US"/>
        </a:p>
      </dgm:t>
    </dgm:pt>
    <dgm:pt modelId="{4758CCFE-80F6-47A4-9142-728D2BAAE299}" type="parTrans" cxnId="{6FDE52B2-5B7D-4326-9E99-B597273319AC}">
      <dgm:prSet/>
      <dgm:spPr/>
      <dgm:t>
        <a:bodyPr/>
        <a:lstStyle/>
        <a:p>
          <a:pPr algn="ctr"/>
          <a:endParaRPr lang="en-US"/>
        </a:p>
      </dgm:t>
    </dgm:pt>
    <dgm:pt modelId="{FEBD20BC-788F-4B19-8D2B-EB07874BD6EA}">
      <dgm:prSet/>
      <dgm:spPr>
        <a:blipFill rotWithShape="0">
          <a:blip xmlns:r="http://schemas.openxmlformats.org/officeDocument/2006/relationships" r:embed="rId1"/>
          <a:srcRect/>
          <a:stretch>
            <a:fillRect l="-8000" r="-8000"/>
          </a:stretch>
        </a:blipFill>
      </dgm:spPr>
      <dgm:t>
        <a:bodyPr/>
        <a:lstStyle/>
        <a:p>
          <a:endParaRPr lang="en-US"/>
        </a:p>
      </dgm:t>
    </dgm:pt>
    <dgm:pt modelId="{7E204D07-6271-49BF-AD0D-FA918955142C}" type="parTrans" cxnId="{1BC6AB8E-212F-4C83-A8A7-0B96BCE85D57}">
      <dgm:prSet/>
      <dgm:spPr/>
      <dgm:t>
        <a:bodyPr/>
        <a:lstStyle/>
        <a:p>
          <a:endParaRPr lang="en-US"/>
        </a:p>
      </dgm:t>
    </dgm:pt>
    <dgm:pt modelId="{0FFFC6B7-8D5E-425B-9A54-F4FBC03441D1}" type="sibTrans" cxnId="{1BC6AB8E-212F-4C83-A8A7-0B96BCE85D57}">
      <dgm:prSet/>
      <dgm:spPr/>
      <dgm:t>
        <a:bodyPr/>
        <a:lstStyle/>
        <a:p>
          <a:endParaRPr lang="en-US"/>
        </a:p>
      </dgm:t>
    </dgm:pt>
    <dgm:pt modelId="{7825BB22-71FC-45AE-BC1F-47795C8298E0}">
      <dgm:prSet/>
      <dgm:spPr>
        <a:blipFill rotWithShape="0">
          <a:blip xmlns:r="http://schemas.openxmlformats.org/officeDocument/2006/relationships" r:embed="rId1"/>
          <a:srcRect/>
          <a:stretch>
            <a:fillRect l="-8000" r="-8000"/>
          </a:stretch>
        </a:blipFill>
      </dgm:spPr>
      <dgm:t>
        <a:bodyPr/>
        <a:lstStyle/>
        <a:p>
          <a:endParaRPr lang="en-US"/>
        </a:p>
      </dgm:t>
    </dgm:pt>
    <dgm:pt modelId="{02BCD63E-4416-470A-9738-0242562F4C85}" type="parTrans" cxnId="{B3EFF300-2ECB-4F27-9E8B-63EEC1115747}">
      <dgm:prSet/>
      <dgm:spPr/>
      <dgm:t>
        <a:bodyPr/>
        <a:lstStyle/>
        <a:p>
          <a:endParaRPr lang="en-US"/>
        </a:p>
      </dgm:t>
    </dgm:pt>
    <dgm:pt modelId="{516BF751-E115-4E96-8DAD-DA0BF3DF4D2A}" type="sibTrans" cxnId="{B3EFF300-2ECB-4F27-9E8B-63EEC1115747}">
      <dgm:prSet/>
      <dgm:spPr/>
      <dgm:t>
        <a:bodyPr/>
        <a:lstStyle/>
        <a:p>
          <a:endParaRPr lang="en-US"/>
        </a:p>
      </dgm:t>
    </dgm:pt>
    <dgm:pt modelId="{F0CCF4F0-623E-43F1-9D4F-39BEB6A4F535}">
      <dgm:prSet/>
      <dgm:spPr>
        <a:blipFill rotWithShape="0">
          <a:blip xmlns:r="http://schemas.openxmlformats.org/officeDocument/2006/relationships" r:embed="rId1"/>
          <a:srcRect/>
          <a:stretch>
            <a:fillRect l="-8000" r="-8000"/>
          </a:stretch>
        </a:blipFill>
      </dgm:spPr>
      <dgm:t>
        <a:bodyPr/>
        <a:lstStyle/>
        <a:p>
          <a:endParaRPr lang="en-US"/>
        </a:p>
      </dgm:t>
    </dgm:pt>
    <dgm:pt modelId="{866DFE3C-7E61-46FE-9E51-276D917093C8}" type="parTrans" cxnId="{69D96617-C740-49A0-B239-3D85F4116130}">
      <dgm:prSet/>
      <dgm:spPr/>
      <dgm:t>
        <a:bodyPr/>
        <a:lstStyle/>
        <a:p>
          <a:endParaRPr lang="en-US"/>
        </a:p>
      </dgm:t>
    </dgm:pt>
    <dgm:pt modelId="{7253A8FA-A1E5-4AE0-8FAC-952D5C2085E7}" type="sibTrans" cxnId="{69D96617-C740-49A0-B239-3D85F4116130}">
      <dgm:prSet/>
      <dgm:spPr/>
      <dgm:t>
        <a:bodyPr/>
        <a:lstStyle/>
        <a:p>
          <a:endParaRPr lang="en-US"/>
        </a:p>
      </dgm:t>
    </dgm:pt>
    <dgm:pt modelId="{5F0E0242-6C7D-4D6C-999F-EC28986F13E0}" type="pres">
      <dgm:prSet presAssocID="{843FC483-9F3D-40F6-A6FA-705613ADA316}" presName="cycle" presStyleCnt="0">
        <dgm:presLayoutVars>
          <dgm:dir/>
          <dgm:resizeHandles val="exact"/>
        </dgm:presLayoutVars>
      </dgm:prSet>
      <dgm:spPr/>
    </dgm:pt>
    <dgm:pt modelId="{5549015F-7998-4EC7-B52D-2D5DD9FBEC71}" type="pres">
      <dgm:prSet presAssocID="{FEBD20BC-788F-4B19-8D2B-EB07874BD6EA}" presName="node" presStyleLbl="node1" presStyleIdx="0" presStyleCnt="4" custScaleX="33518" custScaleY="61679">
        <dgm:presLayoutVars>
          <dgm:bulletEnabled val="1"/>
        </dgm:presLayoutVars>
      </dgm:prSet>
      <dgm:spPr/>
    </dgm:pt>
    <dgm:pt modelId="{AC037E7E-CF90-440E-AF10-0EC8540DFEC8}" type="pres">
      <dgm:prSet presAssocID="{FEBD20BC-788F-4B19-8D2B-EB07874BD6EA}" presName="spNode" presStyleCnt="0"/>
      <dgm:spPr/>
    </dgm:pt>
    <dgm:pt modelId="{EB8625D3-7C6E-4A40-A7D1-CC91438CB129}" type="pres">
      <dgm:prSet presAssocID="{0FFFC6B7-8D5E-425B-9A54-F4FBC03441D1}" presName="sibTrans" presStyleLbl="sibTrans1D1" presStyleIdx="0" presStyleCnt="4"/>
      <dgm:spPr/>
    </dgm:pt>
    <dgm:pt modelId="{C353FE45-E1E4-444B-A015-3EA10217FF3F}" type="pres">
      <dgm:prSet presAssocID="{7825BB22-71FC-45AE-BC1F-47795C8298E0}" presName="node" presStyleLbl="node1" presStyleIdx="1" presStyleCnt="4" custScaleX="33518" custScaleY="61679">
        <dgm:presLayoutVars>
          <dgm:bulletEnabled val="1"/>
        </dgm:presLayoutVars>
      </dgm:prSet>
      <dgm:spPr/>
    </dgm:pt>
    <dgm:pt modelId="{9A3352BC-F6D0-417F-B449-B5724E8C9A89}" type="pres">
      <dgm:prSet presAssocID="{7825BB22-71FC-45AE-BC1F-47795C8298E0}" presName="spNode" presStyleCnt="0"/>
      <dgm:spPr/>
    </dgm:pt>
    <dgm:pt modelId="{B4CA9C77-FE23-495F-99EB-7012A621C129}" type="pres">
      <dgm:prSet presAssocID="{516BF751-E115-4E96-8DAD-DA0BF3DF4D2A}" presName="sibTrans" presStyleLbl="sibTrans1D1" presStyleIdx="1" presStyleCnt="4"/>
      <dgm:spPr/>
    </dgm:pt>
    <dgm:pt modelId="{AAF45BF1-8646-4A08-B6BC-AA8A4C56442D}" type="pres">
      <dgm:prSet presAssocID="{F0CCF4F0-623E-43F1-9D4F-39BEB6A4F535}" presName="node" presStyleLbl="node1" presStyleIdx="2" presStyleCnt="4" custScaleX="33518" custScaleY="61679">
        <dgm:presLayoutVars>
          <dgm:bulletEnabled val="1"/>
        </dgm:presLayoutVars>
      </dgm:prSet>
      <dgm:spPr/>
    </dgm:pt>
    <dgm:pt modelId="{EEA18491-B85C-4BAD-AAEC-024B21B15348}" type="pres">
      <dgm:prSet presAssocID="{F0CCF4F0-623E-43F1-9D4F-39BEB6A4F535}" presName="spNode" presStyleCnt="0"/>
      <dgm:spPr/>
    </dgm:pt>
    <dgm:pt modelId="{4E0113DD-1C2B-4951-AC80-6205549C5035}" type="pres">
      <dgm:prSet presAssocID="{7253A8FA-A1E5-4AE0-8FAC-952D5C2085E7}" presName="sibTrans" presStyleLbl="sibTrans1D1" presStyleIdx="2" presStyleCnt="4"/>
      <dgm:spPr/>
    </dgm:pt>
    <dgm:pt modelId="{84A05834-4E57-4112-951A-7C4161F27762}" type="pres">
      <dgm:prSet presAssocID="{3B69DE87-0D23-414A-A7B0-0FC90AF81D38}" presName="node" presStyleLbl="node1" presStyleIdx="3" presStyleCnt="4" custScaleX="33518" custScaleY="61679">
        <dgm:presLayoutVars>
          <dgm:bulletEnabled val="1"/>
        </dgm:presLayoutVars>
      </dgm:prSet>
      <dgm:spPr/>
    </dgm:pt>
    <dgm:pt modelId="{E7E96BEB-BE1B-412D-BBBF-0386053D6EDE}" type="pres">
      <dgm:prSet presAssocID="{3B69DE87-0D23-414A-A7B0-0FC90AF81D38}" presName="spNode" presStyleCnt="0"/>
      <dgm:spPr/>
    </dgm:pt>
    <dgm:pt modelId="{23FB56B6-7932-489E-9865-43E1888F42CB}" type="pres">
      <dgm:prSet presAssocID="{2F50745B-37F4-4D91-871A-133E7781D4FA}" presName="sibTrans" presStyleLbl="sibTrans1D1" presStyleIdx="3" presStyleCnt="4"/>
      <dgm:spPr/>
    </dgm:pt>
  </dgm:ptLst>
  <dgm:cxnLst>
    <dgm:cxn modelId="{B3EFF300-2ECB-4F27-9E8B-63EEC1115747}" srcId="{843FC483-9F3D-40F6-A6FA-705613ADA316}" destId="{7825BB22-71FC-45AE-BC1F-47795C8298E0}" srcOrd="1" destOrd="0" parTransId="{02BCD63E-4416-470A-9738-0242562F4C85}" sibTransId="{516BF751-E115-4E96-8DAD-DA0BF3DF4D2A}"/>
    <dgm:cxn modelId="{88986B02-AC74-4FFE-A39A-CE0B49CFEE57}" type="presOf" srcId="{516BF751-E115-4E96-8DAD-DA0BF3DF4D2A}" destId="{B4CA9C77-FE23-495F-99EB-7012A621C129}" srcOrd="0" destOrd="0" presId="urn:microsoft.com/office/officeart/2005/8/layout/cycle6"/>
    <dgm:cxn modelId="{4D92CD12-4EDD-4ACD-B4F9-43517E94A190}" type="presOf" srcId="{3B69DE87-0D23-414A-A7B0-0FC90AF81D38}" destId="{84A05834-4E57-4112-951A-7C4161F27762}" srcOrd="0" destOrd="0" presId="urn:microsoft.com/office/officeart/2005/8/layout/cycle6"/>
    <dgm:cxn modelId="{69D96617-C740-49A0-B239-3D85F4116130}" srcId="{843FC483-9F3D-40F6-A6FA-705613ADA316}" destId="{F0CCF4F0-623E-43F1-9D4F-39BEB6A4F535}" srcOrd="2" destOrd="0" parTransId="{866DFE3C-7E61-46FE-9E51-276D917093C8}" sibTransId="{7253A8FA-A1E5-4AE0-8FAC-952D5C2085E7}"/>
    <dgm:cxn modelId="{8213DB22-0732-49AD-9FC1-08AEC5982E95}" type="presOf" srcId="{0FFFC6B7-8D5E-425B-9A54-F4FBC03441D1}" destId="{EB8625D3-7C6E-4A40-A7D1-CC91438CB129}" srcOrd="0" destOrd="0" presId="urn:microsoft.com/office/officeart/2005/8/layout/cycle6"/>
    <dgm:cxn modelId="{111CF746-4662-49C8-8081-8A361451E766}" type="presOf" srcId="{7825BB22-71FC-45AE-BC1F-47795C8298E0}" destId="{C353FE45-E1E4-444B-A015-3EA10217FF3F}" srcOrd="0" destOrd="0" presId="urn:microsoft.com/office/officeart/2005/8/layout/cycle6"/>
    <dgm:cxn modelId="{F8340B68-2882-4174-BD5C-96DF2AE55B6A}" type="presOf" srcId="{FEBD20BC-788F-4B19-8D2B-EB07874BD6EA}" destId="{5549015F-7998-4EC7-B52D-2D5DD9FBEC71}" srcOrd="0" destOrd="0" presId="urn:microsoft.com/office/officeart/2005/8/layout/cycle6"/>
    <dgm:cxn modelId="{1BC6AB8E-212F-4C83-A8A7-0B96BCE85D57}" srcId="{843FC483-9F3D-40F6-A6FA-705613ADA316}" destId="{FEBD20BC-788F-4B19-8D2B-EB07874BD6EA}" srcOrd="0" destOrd="0" parTransId="{7E204D07-6271-49BF-AD0D-FA918955142C}" sibTransId="{0FFFC6B7-8D5E-425B-9A54-F4FBC03441D1}"/>
    <dgm:cxn modelId="{D5EBF894-7A7D-4BB6-AD9D-05D851AE2384}" type="presOf" srcId="{7253A8FA-A1E5-4AE0-8FAC-952D5C2085E7}" destId="{4E0113DD-1C2B-4951-AC80-6205549C5035}" srcOrd="0" destOrd="0" presId="urn:microsoft.com/office/officeart/2005/8/layout/cycle6"/>
    <dgm:cxn modelId="{473300A3-C0B7-487F-9722-77A002F9646C}" type="presOf" srcId="{2F50745B-37F4-4D91-871A-133E7781D4FA}" destId="{23FB56B6-7932-489E-9865-43E1888F42CB}" srcOrd="0" destOrd="0" presId="urn:microsoft.com/office/officeart/2005/8/layout/cycle6"/>
    <dgm:cxn modelId="{ECD52FA7-2A62-4465-95DB-BC09990DF53C}" type="presOf" srcId="{F0CCF4F0-623E-43F1-9D4F-39BEB6A4F535}" destId="{AAF45BF1-8646-4A08-B6BC-AA8A4C56442D}" srcOrd="0" destOrd="0" presId="urn:microsoft.com/office/officeart/2005/8/layout/cycle6"/>
    <dgm:cxn modelId="{6FDE52B2-5B7D-4326-9E99-B597273319AC}" srcId="{843FC483-9F3D-40F6-A6FA-705613ADA316}" destId="{3B69DE87-0D23-414A-A7B0-0FC90AF81D38}" srcOrd="3" destOrd="0" parTransId="{4758CCFE-80F6-47A4-9142-728D2BAAE299}" sibTransId="{2F50745B-37F4-4D91-871A-133E7781D4FA}"/>
    <dgm:cxn modelId="{BCFFFBB4-E583-4B59-A829-F58358384ADE}" type="presOf" srcId="{843FC483-9F3D-40F6-A6FA-705613ADA316}" destId="{5F0E0242-6C7D-4D6C-999F-EC28986F13E0}" srcOrd="0" destOrd="0" presId="urn:microsoft.com/office/officeart/2005/8/layout/cycle6"/>
    <dgm:cxn modelId="{BC2E400A-C0CA-4D2F-966D-0CC6435DE8D3}" type="presParOf" srcId="{5F0E0242-6C7D-4D6C-999F-EC28986F13E0}" destId="{5549015F-7998-4EC7-B52D-2D5DD9FBEC71}" srcOrd="0" destOrd="0" presId="urn:microsoft.com/office/officeart/2005/8/layout/cycle6"/>
    <dgm:cxn modelId="{04669977-1870-495E-96D9-B636EDAD42FB}" type="presParOf" srcId="{5F0E0242-6C7D-4D6C-999F-EC28986F13E0}" destId="{AC037E7E-CF90-440E-AF10-0EC8540DFEC8}" srcOrd="1" destOrd="0" presId="urn:microsoft.com/office/officeart/2005/8/layout/cycle6"/>
    <dgm:cxn modelId="{C9CD56A0-9F24-4104-A873-F163332BC7BE}" type="presParOf" srcId="{5F0E0242-6C7D-4D6C-999F-EC28986F13E0}" destId="{EB8625D3-7C6E-4A40-A7D1-CC91438CB129}" srcOrd="2" destOrd="0" presId="urn:microsoft.com/office/officeart/2005/8/layout/cycle6"/>
    <dgm:cxn modelId="{7CF5DA90-C13B-465C-9E20-62907DE92687}" type="presParOf" srcId="{5F0E0242-6C7D-4D6C-999F-EC28986F13E0}" destId="{C353FE45-E1E4-444B-A015-3EA10217FF3F}" srcOrd="3" destOrd="0" presId="urn:microsoft.com/office/officeart/2005/8/layout/cycle6"/>
    <dgm:cxn modelId="{204D2701-4FE4-4B39-B60F-9CE293D2F1CA}" type="presParOf" srcId="{5F0E0242-6C7D-4D6C-999F-EC28986F13E0}" destId="{9A3352BC-F6D0-417F-B449-B5724E8C9A89}" srcOrd="4" destOrd="0" presId="urn:microsoft.com/office/officeart/2005/8/layout/cycle6"/>
    <dgm:cxn modelId="{5C6829E7-2CFA-49B7-9FC6-DBC515FF263E}" type="presParOf" srcId="{5F0E0242-6C7D-4D6C-999F-EC28986F13E0}" destId="{B4CA9C77-FE23-495F-99EB-7012A621C129}" srcOrd="5" destOrd="0" presId="urn:microsoft.com/office/officeart/2005/8/layout/cycle6"/>
    <dgm:cxn modelId="{1475A964-479E-4B2A-918B-5319973EEA44}" type="presParOf" srcId="{5F0E0242-6C7D-4D6C-999F-EC28986F13E0}" destId="{AAF45BF1-8646-4A08-B6BC-AA8A4C56442D}" srcOrd="6" destOrd="0" presId="urn:microsoft.com/office/officeart/2005/8/layout/cycle6"/>
    <dgm:cxn modelId="{37F7F7BC-A243-431B-9296-2DED6A416819}" type="presParOf" srcId="{5F0E0242-6C7D-4D6C-999F-EC28986F13E0}" destId="{EEA18491-B85C-4BAD-AAEC-024B21B15348}" srcOrd="7" destOrd="0" presId="urn:microsoft.com/office/officeart/2005/8/layout/cycle6"/>
    <dgm:cxn modelId="{5FDE2F64-6AB2-4116-A44B-B73E215BD020}" type="presParOf" srcId="{5F0E0242-6C7D-4D6C-999F-EC28986F13E0}" destId="{4E0113DD-1C2B-4951-AC80-6205549C5035}" srcOrd="8" destOrd="0" presId="urn:microsoft.com/office/officeart/2005/8/layout/cycle6"/>
    <dgm:cxn modelId="{39F3F5D6-14DB-4529-8331-891A82B37C79}" type="presParOf" srcId="{5F0E0242-6C7D-4D6C-999F-EC28986F13E0}" destId="{84A05834-4E57-4112-951A-7C4161F27762}" srcOrd="9" destOrd="0" presId="urn:microsoft.com/office/officeart/2005/8/layout/cycle6"/>
    <dgm:cxn modelId="{E0383BC9-8FEB-4E39-8D3A-2C0284423957}" type="presParOf" srcId="{5F0E0242-6C7D-4D6C-999F-EC28986F13E0}" destId="{E7E96BEB-BE1B-412D-BBBF-0386053D6EDE}" srcOrd="10" destOrd="0" presId="urn:microsoft.com/office/officeart/2005/8/layout/cycle6"/>
    <dgm:cxn modelId="{C44CAF86-1C10-4DFE-874D-1621A84EA8FC}" type="presParOf" srcId="{5F0E0242-6C7D-4D6C-999F-EC28986F13E0}" destId="{23FB56B6-7932-489E-9865-43E1888F42CB}" srcOrd="11" destOrd="0" presId="urn:microsoft.com/office/officeart/2005/8/layout/cycle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3FC483-9F3D-40F6-A6FA-705613ADA31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3B69DE87-0D23-414A-A7B0-0FC90AF81D38}">
      <dgm:prSet/>
      <dgm:spPr>
        <a:blipFill rotWithShape="0">
          <a:blip xmlns:r="http://schemas.openxmlformats.org/officeDocument/2006/relationships" r:embed="rId1"/>
          <a:srcRect/>
          <a:stretch>
            <a:fillRect l="-8000" r="-8000"/>
          </a:stretch>
        </a:blipFill>
      </dgm:spPr>
      <dgm:t>
        <a:bodyPr/>
        <a:lstStyle/>
        <a:p>
          <a:pPr algn="ctr"/>
          <a:endParaRPr lang="en-US"/>
        </a:p>
      </dgm:t>
    </dgm:pt>
    <dgm:pt modelId="{2F50745B-37F4-4D91-871A-133E7781D4FA}" type="sibTrans" cxnId="{6FDE52B2-5B7D-4326-9E99-B597273319AC}">
      <dgm:prSet/>
      <dgm:spPr/>
      <dgm:t>
        <a:bodyPr/>
        <a:lstStyle/>
        <a:p>
          <a:pPr algn="ctr"/>
          <a:endParaRPr lang="en-US"/>
        </a:p>
      </dgm:t>
    </dgm:pt>
    <dgm:pt modelId="{4758CCFE-80F6-47A4-9142-728D2BAAE299}" type="parTrans" cxnId="{6FDE52B2-5B7D-4326-9E99-B597273319AC}">
      <dgm:prSet/>
      <dgm:spPr/>
      <dgm:t>
        <a:bodyPr/>
        <a:lstStyle/>
        <a:p>
          <a:pPr algn="ctr"/>
          <a:endParaRPr lang="en-US"/>
        </a:p>
      </dgm:t>
    </dgm:pt>
    <dgm:pt modelId="{FEBD20BC-788F-4B19-8D2B-EB07874BD6EA}">
      <dgm:prSet/>
      <dgm:spPr>
        <a:blipFill rotWithShape="0">
          <a:blip xmlns:r="http://schemas.openxmlformats.org/officeDocument/2006/relationships" r:embed="rId1"/>
          <a:srcRect/>
          <a:stretch>
            <a:fillRect l="-8000" r="-8000"/>
          </a:stretch>
        </a:blipFill>
      </dgm:spPr>
      <dgm:t>
        <a:bodyPr/>
        <a:lstStyle/>
        <a:p>
          <a:endParaRPr lang="en-US"/>
        </a:p>
      </dgm:t>
    </dgm:pt>
    <dgm:pt modelId="{7E204D07-6271-49BF-AD0D-FA918955142C}" type="parTrans" cxnId="{1BC6AB8E-212F-4C83-A8A7-0B96BCE85D57}">
      <dgm:prSet/>
      <dgm:spPr/>
      <dgm:t>
        <a:bodyPr/>
        <a:lstStyle/>
        <a:p>
          <a:endParaRPr lang="en-US"/>
        </a:p>
      </dgm:t>
    </dgm:pt>
    <dgm:pt modelId="{0FFFC6B7-8D5E-425B-9A54-F4FBC03441D1}" type="sibTrans" cxnId="{1BC6AB8E-212F-4C83-A8A7-0B96BCE85D57}">
      <dgm:prSet/>
      <dgm:spPr/>
      <dgm:t>
        <a:bodyPr/>
        <a:lstStyle/>
        <a:p>
          <a:endParaRPr lang="en-US"/>
        </a:p>
      </dgm:t>
    </dgm:pt>
    <dgm:pt modelId="{7825BB22-71FC-45AE-BC1F-47795C8298E0}">
      <dgm:prSet/>
      <dgm:spPr>
        <a:blipFill rotWithShape="0">
          <a:blip xmlns:r="http://schemas.openxmlformats.org/officeDocument/2006/relationships" r:embed="rId1"/>
          <a:srcRect/>
          <a:stretch>
            <a:fillRect l="-8000" r="-8000"/>
          </a:stretch>
        </a:blipFill>
      </dgm:spPr>
      <dgm:t>
        <a:bodyPr/>
        <a:lstStyle/>
        <a:p>
          <a:endParaRPr lang="en-US"/>
        </a:p>
      </dgm:t>
    </dgm:pt>
    <dgm:pt modelId="{02BCD63E-4416-470A-9738-0242562F4C85}" type="parTrans" cxnId="{B3EFF300-2ECB-4F27-9E8B-63EEC1115747}">
      <dgm:prSet/>
      <dgm:spPr/>
      <dgm:t>
        <a:bodyPr/>
        <a:lstStyle/>
        <a:p>
          <a:endParaRPr lang="en-US"/>
        </a:p>
      </dgm:t>
    </dgm:pt>
    <dgm:pt modelId="{516BF751-E115-4E96-8DAD-DA0BF3DF4D2A}" type="sibTrans" cxnId="{B3EFF300-2ECB-4F27-9E8B-63EEC1115747}">
      <dgm:prSet/>
      <dgm:spPr/>
      <dgm:t>
        <a:bodyPr/>
        <a:lstStyle/>
        <a:p>
          <a:endParaRPr lang="en-US"/>
        </a:p>
      </dgm:t>
    </dgm:pt>
    <dgm:pt modelId="{F0CCF4F0-623E-43F1-9D4F-39BEB6A4F535}">
      <dgm:prSet/>
      <dgm:spPr>
        <a:blipFill rotWithShape="0">
          <a:blip xmlns:r="http://schemas.openxmlformats.org/officeDocument/2006/relationships" r:embed="rId1"/>
          <a:srcRect/>
          <a:stretch>
            <a:fillRect l="-8000" r="-8000"/>
          </a:stretch>
        </a:blipFill>
      </dgm:spPr>
      <dgm:t>
        <a:bodyPr/>
        <a:lstStyle/>
        <a:p>
          <a:endParaRPr lang="en-US"/>
        </a:p>
      </dgm:t>
    </dgm:pt>
    <dgm:pt modelId="{866DFE3C-7E61-46FE-9E51-276D917093C8}" type="parTrans" cxnId="{69D96617-C740-49A0-B239-3D85F4116130}">
      <dgm:prSet/>
      <dgm:spPr/>
      <dgm:t>
        <a:bodyPr/>
        <a:lstStyle/>
        <a:p>
          <a:endParaRPr lang="en-US"/>
        </a:p>
      </dgm:t>
    </dgm:pt>
    <dgm:pt modelId="{7253A8FA-A1E5-4AE0-8FAC-952D5C2085E7}" type="sibTrans" cxnId="{69D96617-C740-49A0-B239-3D85F4116130}">
      <dgm:prSet/>
      <dgm:spPr/>
      <dgm:t>
        <a:bodyPr/>
        <a:lstStyle/>
        <a:p>
          <a:endParaRPr lang="en-US"/>
        </a:p>
      </dgm:t>
    </dgm:pt>
    <dgm:pt modelId="{5F0E0242-6C7D-4D6C-999F-EC28986F13E0}" type="pres">
      <dgm:prSet presAssocID="{843FC483-9F3D-40F6-A6FA-705613ADA316}" presName="cycle" presStyleCnt="0">
        <dgm:presLayoutVars>
          <dgm:dir/>
          <dgm:resizeHandles val="exact"/>
        </dgm:presLayoutVars>
      </dgm:prSet>
      <dgm:spPr/>
    </dgm:pt>
    <dgm:pt modelId="{5549015F-7998-4EC7-B52D-2D5DD9FBEC71}" type="pres">
      <dgm:prSet presAssocID="{FEBD20BC-788F-4B19-8D2B-EB07874BD6EA}" presName="node" presStyleLbl="node1" presStyleIdx="0" presStyleCnt="4" custScaleX="33518" custScaleY="61679">
        <dgm:presLayoutVars>
          <dgm:bulletEnabled val="1"/>
        </dgm:presLayoutVars>
      </dgm:prSet>
      <dgm:spPr/>
    </dgm:pt>
    <dgm:pt modelId="{AC037E7E-CF90-440E-AF10-0EC8540DFEC8}" type="pres">
      <dgm:prSet presAssocID="{FEBD20BC-788F-4B19-8D2B-EB07874BD6EA}" presName="spNode" presStyleCnt="0"/>
      <dgm:spPr/>
    </dgm:pt>
    <dgm:pt modelId="{EB8625D3-7C6E-4A40-A7D1-CC91438CB129}" type="pres">
      <dgm:prSet presAssocID="{0FFFC6B7-8D5E-425B-9A54-F4FBC03441D1}" presName="sibTrans" presStyleLbl="sibTrans1D1" presStyleIdx="0" presStyleCnt="4"/>
      <dgm:spPr/>
    </dgm:pt>
    <dgm:pt modelId="{C353FE45-E1E4-444B-A015-3EA10217FF3F}" type="pres">
      <dgm:prSet presAssocID="{7825BB22-71FC-45AE-BC1F-47795C8298E0}" presName="node" presStyleLbl="node1" presStyleIdx="1" presStyleCnt="4" custScaleX="33518" custScaleY="61679">
        <dgm:presLayoutVars>
          <dgm:bulletEnabled val="1"/>
        </dgm:presLayoutVars>
      </dgm:prSet>
      <dgm:spPr/>
    </dgm:pt>
    <dgm:pt modelId="{9A3352BC-F6D0-417F-B449-B5724E8C9A89}" type="pres">
      <dgm:prSet presAssocID="{7825BB22-71FC-45AE-BC1F-47795C8298E0}" presName="spNode" presStyleCnt="0"/>
      <dgm:spPr/>
    </dgm:pt>
    <dgm:pt modelId="{B4CA9C77-FE23-495F-99EB-7012A621C129}" type="pres">
      <dgm:prSet presAssocID="{516BF751-E115-4E96-8DAD-DA0BF3DF4D2A}" presName="sibTrans" presStyleLbl="sibTrans1D1" presStyleIdx="1" presStyleCnt="4"/>
      <dgm:spPr/>
    </dgm:pt>
    <dgm:pt modelId="{AAF45BF1-8646-4A08-B6BC-AA8A4C56442D}" type="pres">
      <dgm:prSet presAssocID="{F0CCF4F0-623E-43F1-9D4F-39BEB6A4F535}" presName="node" presStyleLbl="node1" presStyleIdx="2" presStyleCnt="4" custScaleX="33518" custScaleY="61679">
        <dgm:presLayoutVars>
          <dgm:bulletEnabled val="1"/>
        </dgm:presLayoutVars>
      </dgm:prSet>
      <dgm:spPr/>
    </dgm:pt>
    <dgm:pt modelId="{EEA18491-B85C-4BAD-AAEC-024B21B15348}" type="pres">
      <dgm:prSet presAssocID="{F0CCF4F0-623E-43F1-9D4F-39BEB6A4F535}" presName="spNode" presStyleCnt="0"/>
      <dgm:spPr/>
    </dgm:pt>
    <dgm:pt modelId="{4E0113DD-1C2B-4951-AC80-6205549C5035}" type="pres">
      <dgm:prSet presAssocID="{7253A8FA-A1E5-4AE0-8FAC-952D5C2085E7}" presName="sibTrans" presStyleLbl="sibTrans1D1" presStyleIdx="2" presStyleCnt="4"/>
      <dgm:spPr/>
    </dgm:pt>
    <dgm:pt modelId="{84A05834-4E57-4112-951A-7C4161F27762}" type="pres">
      <dgm:prSet presAssocID="{3B69DE87-0D23-414A-A7B0-0FC90AF81D38}" presName="node" presStyleLbl="node1" presStyleIdx="3" presStyleCnt="4" custScaleX="33518" custScaleY="61679">
        <dgm:presLayoutVars>
          <dgm:bulletEnabled val="1"/>
        </dgm:presLayoutVars>
      </dgm:prSet>
      <dgm:spPr/>
    </dgm:pt>
    <dgm:pt modelId="{E7E96BEB-BE1B-412D-BBBF-0386053D6EDE}" type="pres">
      <dgm:prSet presAssocID="{3B69DE87-0D23-414A-A7B0-0FC90AF81D38}" presName="spNode" presStyleCnt="0"/>
      <dgm:spPr/>
    </dgm:pt>
    <dgm:pt modelId="{23FB56B6-7932-489E-9865-43E1888F42CB}" type="pres">
      <dgm:prSet presAssocID="{2F50745B-37F4-4D91-871A-133E7781D4FA}" presName="sibTrans" presStyleLbl="sibTrans1D1" presStyleIdx="3" presStyleCnt="4"/>
      <dgm:spPr/>
    </dgm:pt>
  </dgm:ptLst>
  <dgm:cxnLst>
    <dgm:cxn modelId="{B3EFF300-2ECB-4F27-9E8B-63EEC1115747}" srcId="{843FC483-9F3D-40F6-A6FA-705613ADA316}" destId="{7825BB22-71FC-45AE-BC1F-47795C8298E0}" srcOrd="1" destOrd="0" parTransId="{02BCD63E-4416-470A-9738-0242562F4C85}" sibTransId="{516BF751-E115-4E96-8DAD-DA0BF3DF4D2A}"/>
    <dgm:cxn modelId="{88986B02-AC74-4FFE-A39A-CE0B49CFEE57}" type="presOf" srcId="{516BF751-E115-4E96-8DAD-DA0BF3DF4D2A}" destId="{B4CA9C77-FE23-495F-99EB-7012A621C129}" srcOrd="0" destOrd="0" presId="urn:microsoft.com/office/officeart/2005/8/layout/cycle6"/>
    <dgm:cxn modelId="{4D92CD12-4EDD-4ACD-B4F9-43517E94A190}" type="presOf" srcId="{3B69DE87-0D23-414A-A7B0-0FC90AF81D38}" destId="{84A05834-4E57-4112-951A-7C4161F27762}" srcOrd="0" destOrd="0" presId="urn:microsoft.com/office/officeart/2005/8/layout/cycle6"/>
    <dgm:cxn modelId="{69D96617-C740-49A0-B239-3D85F4116130}" srcId="{843FC483-9F3D-40F6-A6FA-705613ADA316}" destId="{F0CCF4F0-623E-43F1-9D4F-39BEB6A4F535}" srcOrd="2" destOrd="0" parTransId="{866DFE3C-7E61-46FE-9E51-276D917093C8}" sibTransId="{7253A8FA-A1E5-4AE0-8FAC-952D5C2085E7}"/>
    <dgm:cxn modelId="{8213DB22-0732-49AD-9FC1-08AEC5982E95}" type="presOf" srcId="{0FFFC6B7-8D5E-425B-9A54-F4FBC03441D1}" destId="{EB8625D3-7C6E-4A40-A7D1-CC91438CB129}" srcOrd="0" destOrd="0" presId="urn:microsoft.com/office/officeart/2005/8/layout/cycle6"/>
    <dgm:cxn modelId="{111CF746-4662-49C8-8081-8A361451E766}" type="presOf" srcId="{7825BB22-71FC-45AE-BC1F-47795C8298E0}" destId="{C353FE45-E1E4-444B-A015-3EA10217FF3F}" srcOrd="0" destOrd="0" presId="urn:microsoft.com/office/officeart/2005/8/layout/cycle6"/>
    <dgm:cxn modelId="{F8340B68-2882-4174-BD5C-96DF2AE55B6A}" type="presOf" srcId="{FEBD20BC-788F-4B19-8D2B-EB07874BD6EA}" destId="{5549015F-7998-4EC7-B52D-2D5DD9FBEC71}" srcOrd="0" destOrd="0" presId="urn:microsoft.com/office/officeart/2005/8/layout/cycle6"/>
    <dgm:cxn modelId="{1BC6AB8E-212F-4C83-A8A7-0B96BCE85D57}" srcId="{843FC483-9F3D-40F6-A6FA-705613ADA316}" destId="{FEBD20BC-788F-4B19-8D2B-EB07874BD6EA}" srcOrd="0" destOrd="0" parTransId="{7E204D07-6271-49BF-AD0D-FA918955142C}" sibTransId="{0FFFC6B7-8D5E-425B-9A54-F4FBC03441D1}"/>
    <dgm:cxn modelId="{D5EBF894-7A7D-4BB6-AD9D-05D851AE2384}" type="presOf" srcId="{7253A8FA-A1E5-4AE0-8FAC-952D5C2085E7}" destId="{4E0113DD-1C2B-4951-AC80-6205549C5035}" srcOrd="0" destOrd="0" presId="urn:microsoft.com/office/officeart/2005/8/layout/cycle6"/>
    <dgm:cxn modelId="{473300A3-C0B7-487F-9722-77A002F9646C}" type="presOf" srcId="{2F50745B-37F4-4D91-871A-133E7781D4FA}" destId="{23FB56B6-7932-489E-9865-43E1888F42CB}" srcOrd="0" destOrd="0" presId="urn:microsoft.com/office/officeart/2005/8/layout/cycle6"/>
    <dgm:cxn modelId="{ECD52FA7-2A62-4465-95DB-BC09990DF53C}" type="presOf" srcId="{F0CCF4F0-623E-43F1-9D4F-39BEB6A4F535}" destId="{AAF45BF1-8646-4A08-B6BC-AA8A4C56442D}" srcOrd="0" destOrd="0" presId="urn:microsoft.com/office/officeart/2005/8/layout/cycle6"/>
    <dgm:cxn modelId="{6FDE52B2-5B7D-4326-9E99-B597273319AC}" srcId="{843FC483-9F3D-40F6-A6FA-705613ADA316}" destId="{3B69DE87-0D23-414A-A7B0-0FC90AF81D38}" srcOrd="3" destOrd="0" parTransId="{4758CCFE-80F6-47A4-9142-728D2BAAE299}" sibTransId="{2F50745B-37F4-4D91-871A-133E7781D4FA}"/>
    <dgm:cxn modelId="{BCFFFBB4-E583-4B59-A829-F58358384ADE}" type="presOf" srcId="{843FC483-9F3D-40F6-A6FA-705613ADA316}" destId="{5F0E0242-6C7D-4D6C-999F-EC28986F13E0}" srcOrd="0" destOrd="0" presId="urn:microsoft.com/office/officeart/2005/8/layout/cycle6"/>
    <dgm:cxn modelId="{BC2E400A-C0CA-4D2F-966D-0CC6435DE8D3}" type="presParOf" srcId="{5F0E0242-6C7D-4D6C-999F-EC28986F13E0}" destId="{5549015F-7998-4EC7-B52D-2D5DD9FBEC71}" srcOrd="0" destOrd="0" presId="urn:microsoft.com/office/officeart/2005/8/layout/cycle6"/>
    <dgm:cxn modelId="{04669977-1870-495E-96D9-B636EDAD42FB}" type="presParOf" srcId="{5F0E0242-6C7D-4D6C-999F-EC28986F13E0}" destId="{AC037E7E-CF90-440E-AF10-0EC8540DFEC8}" srcOrd="1" destOrd="0" presId="urn:microsoft.com/office/officeart/2005/8/layout/cycle6"/>
    <dgm:cxn modelId="{C9CD56A0-9F24-4104-A873-F163332BC7BE}" type="presParOf" srcId="{5F0E0242-6C7D-4D6C-999F-EC28986F13E0}" destId="{EB8625D3-7C6E-4A40-A7D1-CC91438CB129}" srcOrd="2" destOrd="0" presId="urn:microsoft.com/office/officeart/2005/8/layout/cycle6"/>
    <dgm:cxn modelId="{7CF5DA90-C13B-465C-9E20-62907DE92687}" type="presParOf" srcId="{5F0E0242-6C7D-4D6C-999F-EC28986F13E0}" destId="{C353FE45-E1E4-444B-A015-3EA10217FF3F}" srcOrd="3" destOrd="0" presId="urn:microsoft.com/office/officeart/2005/8/layout/cycle6"/>
    <dgm:cxn modelId="{204D2701-4FE4-4B39-B60F-9CE293D2F1CA}" type="presParOf" srcId="{5F0E0242-6C7D-4D6C-999F-EC28986F13E0}" destId="{9A3352BC-F6D0-417F-B449-B5724E8C9A89}" srcOrd="4" destOrd="0" presId="urn:microsoft.com/office/officeart/2005/8/layout/cycle6"/>
    <dgm:cxn modelId="{5C6829E7-2CFA-49B7-9FC6-DBC515FF263E}" type="presParOf" srcId="{5F0E0242-6C7D-4D6C-999F-EC28986F13E0}" destId="{B4CA9C77-FE23-495F-99EB-7012A621C129}" srcOrd="5" destOrd="0" presId="urn:microsoft.com/office/officeart/2005/8/layout/cycle6"/>
    <dgm:cxn modelId="{1475A964-479E-4B2A-918B-5319973EEA44}" type="presParOf" srcId="{5F0E0242-6C7D-4D6C-999F-EC28986F13E0}" destId="{AAF45BF1-8646-4A08-B6BC-AA8A4C56442D}" srcOrd="6" destOrd="0" presId="urn:microsoft.com/office/officeart/2005/8/layout/cycle6"/>
    <dgm:cxn modelId="{37F7F7BC-A243-431B-9296-2DED6A416819}" type="presParOf" srcId="{5F0E0242-6C7D-4D6C-999F-EC28986F13E0}" destId="{EEA18491-B85C-4BAD-AAEC-024B21B15348}" srcOrd="7" destOrd="0" presId="urn:microsoft.com/office/officeart/2005/8/layout/cycle6"/>
    <dgm:cxn modelId="{5FDE2F64-6AB2-4116-A44B-B73E215BD020}" type="presParOf" srcId="{5F0E0242-6C7D-4D6C-999F-EC28986F13E0}" destId="{4E0113DD-1C2B-4951-AC80-6205549C5035}" srcOrd="8" destOrd="0" presId="urn:microsoft.com/office/officeart/2005/8/layout/cycle6"/>
    <dgm:cxn modelId="{39F3F5D6-14DB-4529-8331-891A82B37C79}" type="presParOf" srcId="{5F0E0242-6C7D-4D6C-999F-EC28986F13E0}" destId="{84A05834-4E57-4112-951A-7C4161F27762}" srcOrd="9" destOrd="0" presId="urn:microsoft.com/office/officeart/2005/8/layout/cycle6"/>
    <dgm:cxn modelId="{E0383BC9-8FEB-4E39-8D3A-2C0284423957}" type="presParOf" srcId="{5F0E0242-6C7D-4D6C-999F-EC28986F13E0}" destId="{E7E96BEB-BE1B-412D-BBBF-0386053D6EDE}" srcOrd="10" destOrd="0" presId="urn:microsoft.com/office/officeart/2005/8/layout/cycle6"/>
    <dgm:cxn modelId="{C44CAF86-1C10-4DFE-874D-1621A84EA8FC}" type="presParOf" srcId="{5F0E0242-6C7D-4D6C-999F-EC28986F13E0}" destId="{23FB56B6-7932-489E-9865-43E1888F42CB}" srcOrd="11" destOrd="0" presId="urn:microsoft.com/office/officeart/2005/8/layout/cycle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3FC483-9F3D-40F6-A6FA-705613ADA31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3B69DE87-0D23-414A-A7B0-0FC90AF81D38}">
      <dgm:prSet/>
      <dgm:spPr>
        <a:blipFill rotWithShape="0">
          <a:blip xmlns:r="http://schemas.openxmlformats.org/officeDocument/2006/relationships" r:embed="rId1"/>
          <a:srcRect/>
          <a:stretch>
            <a:fillRect l="-8000" r="-8000"/>
          </a:stretch>
        </a:blipFill>
      </dgm:spPr>
      <dgm:t>
        <a:bodyPr/>
        <a:lstStyle/>
        <a:p>
          <a:pPr algn="ctr"/>
          <a:endParaRPr lang="en-US"/>
        </a:p>
      </dgm:t>
    </dgm:pt>
    <dgm:pt modelId="{2F50745B-37F4-4D91-871A-133E7781D4FA}" type="sibTrans" cxnId="{6FDE52B2-5B7D-4326-9E99-B597273319AC}">
      <dgm:prSet/>
      <dgm:spPr/>
      <dgm:t>
        <a:bodyPr/>
        <a:lstStyle/>
        <a:p>
          <a:pPr algn="ctr"/>
          <a:endParaRPr lang="en-US"/>
        </a:p>
      </dgm:t>
    </dgm:pt>
    <dgm:pt modelId="{4758CCFE-80F6-47A4-9142-728D2BAAE299}" type="parTrans" cxnId="{6FDE52B2-5B7D-4326-9E99-B597273319AC}">
      <dgm:prSet/>
      <dgm:spPr/>
      <dgm:t>
        <a:bodyPr/>
        <a:lstStyle/>
        <a:p>
          <a:pPr algn="ctr"/>
          <a:endParaRPr lang="en-US"/>
        </a:p>
      </dgm:t>
    </dgm:pt>
    <dgm:pt modelId="{FEBD20BC-788F-4B19-8D2B-EB07874BD6EA}">
      <dgm:prSet/>
      <dgm:spPr>
        <a:blipFill rotWithShape="0">
          <a:blip xmlns:r="http://schemas.openxmlformats.org/officeDocument/2006/relationships" r:embed="rId1"/>
          <a:srcRect/>
          <a:stretch>
            <a:fillRect l="-8000" r="-8000"/>
          </a:stretch>
        </a:blipFill>
      </dgm:spPr>
      <dgm:t>
        <a:bodyPr/>
        <a:lstStyle/>
        <a:p>
          <a:endParaRPr lang="en-US"/>
        </a:p>
      </dgm:t>
    </dgm:pt>
    <dgm:pt modelId="{7E204D07-6271-49BF-AD0D-FA918955142C}" type="parTrans" cxnId="{1BC6AB8E-212F-4C83-A8A7-0B96BCE85D57}">
      <dgm:prSet/>
      <dgm:spPr/>
      <dgm:t>
        <a:bodyPr/>
        <a:lstStyle/>
        <a:p>
          <a:endParaRPr lang="en-US"/>
        </a:p>
      </dgm:t>
    </dgm:pt>
    <dgm:pt modelId="{0FFFC6B7-8D5E-425B-9A54-F4FBC03441D1}" type="sibTrans" cxnId="{1BC6AB8E-212F-4C83-A8A7-0B96BCE85D57}">
      <dgm:prSet/>
      <dgm:spPr/>
      <dgm:t>
        <a:bodyPr/>
        <a:lstStyle/>
        <a:p>
          <a:endParaRPr lang="en-US"/>
        </a:p>
      </dgm:t>
    </dgm:pt>
    <dgm:pt modelId="{7825BB22-71FC-45AE-BC1F-47795C8298E0}">
      <dgm:prSet/>
      <dgm:spPr>
        <a:blipFill rotWithShape="0">
          <a:blip xmlns:r="http://schemas.openxmlformats.org/officeDocument/2006/relationships" r:embed="rId1"/>
          <a:srcRect/>
          <a:stretch>
            <a:fillRect l="-8000" r="-8000"/>
          </a:stretch>
        </a:blipFill>
      </dgm:spPr>
      <dgm:t>
        <a:bodyPr/>
        <a:lstStyle/>
        <a:p>
          <a:endParaRPr lang="en-US"/>
        </a:p>
      </dgm:t>
    </dgm:pt>
    <dgm:pt modelId="{02BCD63E-4416-470A-9738-0242562F4C85}" type="parTrans" cxnId="{B3EFF300-2ECB-4F27-9E8B-63EEC1115747}">
      <dgm:prSet/>
      <dgm:spPr/>
      <dgm:t>
        <a:bodyPr/>
        <a:lstStyle/>
        <a:p>
          <a:endParaRPr lang="en-US"/>
        </a:p>
      </dgm:t>
    </dgm:pt>
    <dgm:pt modelId="{516BF751-E115-4E96-8DAD-DA0BF3DF4D2A}" type="sibTrans" cxnId="{B3EFF300-2ECB-4F27-9E8B-63EEC1115747}">
      <dgm:prSet/>
      <dgm:spPr/>
      <dgm:t>
        <a:bodyPr/>
        <a:lstStyle/>
        <a:p>
          <a:endParaRPr lang="en-US"/>
        </a:p>
      </dgm:t>
    </dgm:pt>
    <dgm:pt modelId="{F0CCF4F0-623E-43F1-9D4F-39BEB6A4F535}">
      <dgm:prSet/>
      <dgm:spPr>
        <a:blipFill rotWithShape="0">
          <a:blip xmlns:r="http://schemas.openxmlformats.org/officeDocument/2006/relationships" r:embed="rId1"/>
          <a:srcRect/>
          <a:stretch>
            <a:fillRect l="-8000" r="-8000"/>
          </a:stretch>
        </a:blipFill>
      </dgm:spPr>
      <dgm:t>
        <a:bodyPr/>
        <a:lstStyle/>
        <a:p>
          <a:endParaRPr lang="en-US"/>
        </a:p>
      </dgm:t>
    </dgm:pt>
    <dgm:pt modelId="{866DFE3C-7E61-46FE-9E51-276D917093C8}" type="parTrans" cxnId="{69D96617-C740-49A0-B239-3D85F4116130}">
      <dgm:prSet/>
      <dgm:spPr/>
      <dgm:t>
        <a:bodyPr/>
        <a:lstStyle/>
        <a:p>
          <a:endParaRPr lang="en-US"/>
        </a:p>
      </dgm:t>
    </dgm:pt>
    <dgm:pt modelId="{7253A8FA-A1E5-4AE0-8FAC-952D5C2085E7}" type="sibTrans" cxnId="{69D96617-C740-49A0-B239-3D85F4116130}">
      <dgm:prSet/>
      <dgm:spPr/>
      <dgm:t>
        <a:bodyPr/>
        <a:lstStyle/>
        <a:p>
          <a:endParaRPr lang="en-US"/>
        </a:p>
      </dgm:t>
    </dgm:pt>
    <dgm:pt modelId="{5F0E0242-6C7D-4D6C-999F-EC28986F13E0}" type="pres">
      <dgm:prSet presAssocID="{843FC483-9F3D-40F6-A6FA-705613ADA316}" presName="cycle" presStyleCnt="0">
        <dgm:presLayoutVars>
          <dgm:dir/>
          <dgm:resizeHandles val="exact"/>
        </dgm:presLayoutVars>
      </dgm:prSet>
      <dgm:spPr/>
    </dgm:pt>
    <dgm:pt modelId="{5549015F-7998-4EC7-B52D-2D5DD9FBEC71}" type="pres">
      <dgm:prSet presAssocID="{FEBD20BC-788F-4B19-8D2B-EB07874BD6EA}" presName="node" presStyleLbl="node1" presStyleIdx="0" presStyleCnt="4" custScaleX="33518" custScaleY="61679">
        <dgm:presLayoutVars>
          <dgm:bulletEnabled val="1"/>
        </dgm:presLayoutVars>
      </dgm:prSet>
      <dgm:spPr/>
    </dgm:pt>
    <dgm:pt modelId="{AC037E7E-CF90-440E-AF10-0EC8540DFEC8}" type="pres">
      <dgm:prSet presAssocID="{FEBD20BC-788F-4B19-8D2B-EB07874BD6EA}" presName="spNode" presStyleCnt="0"/>
      <dgm:spPr/>
    </dgm:pt>
    <dgm:pt modelId="{EB8625D3-7C6E-4A40-A7D1-CC91438CB129}" type="pres">
      <dgm:prSet presAssocID="{0FFFC6B7-8D5E-425B-9A54-F4FBC03441D1}" presName="sibTrans" presStyleLbl="sibTrans1D1" presStyleIdx="0" presStyleCnt="4"/>
      <dgm:spPr/>
    </dgm:pt>
    <dgm:pt modelId="{C353FE45-E1E4-444B-A015-3EA10217FF3F}" type="pres">
      <dgm:prSet presAssocID="{7825BB22-71FC-45AE-BC1F-47795C8298E0}" presName="node" presStyleLbl="node1" presStyleIdx="1" presStyleCnt="4" custScaleX="33518" custScaleY="61679">
        <dgm:presLayoutVars>
          <dgm:bulletEnabled val="1"/>
        </dgm:presLayoutVars>
      </dgm:prSet>
      <dgm:spPr/>
    </dgm:pt>
    <dgm:pt modelId="{9A3352BC-F6D0-417F-B449-B5724E8C9A89}" type="pres">
      <dgm:prSet presAssocID="{7825BB22-71FC-45AE-BC1F-47795C8298E0}" presName="spNode" presStyleCnt="0"/>
      <dgm:spPr/>
    </dgm:pt>
    <dgm:pt modelId="{B4CA9C77-FE23-495F-99EB-7012A621C129}" type="pres">
      <dgm:prSet presAssocID="{516BF751-E115-4E96-8DAD-DA0BF3DF4D2A}" presName="sibTrans" presStyleLbl="sibTrans1D1" presStyleIdx="1" presStyleCnt="4"/>
      <dgm:spPr/>
    </dgm:pt>
    <dgm:pt modelId="{AAF45BF1-8646-4A08-B6BC-AA8A4C56442D}" type="pres">
      <dgm:prSet presAssocID="{F0CCF4F0-623E-43F1-9D4F-39BEB6A4F535}" presName="node" presStyleLbl="node1" presStyleIdx="2" presStyleCnt="4" custScaleX="33518" custScaleY="61679">
        <dgm:presLayoutVars>
          <dgm:bulletEnabled val="1"/>
        </dgm:presLayoutVars>
      </dgm:prSet>
      <dgm:spPr/>
    </dgm:pt>
    <dgm:pt modelId="{EEA18491-B85C-4BAD-AAEC-024B21B15348}" type="pres">
      <dgm:prSet presAssocID="{F0CCF4F0-623E-43F1-9D4F-39BEB6A4F535}" presName="spNode" presStyleCnt="0"/>
      <dgm:spPr/>
    </dgm:pt>
    <dgm:pt modelId="{4E0113DD-1C2B-4951-AC80-6205549C5035}" type="pres">
      <dgm:prSet presAssocID="{7253A8FA-A1E5-4AE0-8FAC-952D5C2085E7}" presName="sibTrans" presStyleLbl="sibTrans1D1" presStyleIdx="2" presStyleCnt="4"/>
      <dgm:spPr/>
    </dgm:pt>
    <dgm:pt modelId="{84A05834-4E57-4112-951A-7C4161F27762}" type="pres">
      <dgm:prSet presAssocID="{3B69DE87-0D23-414A-A7B0-0FC90AF81D38}" presName="node" presStyleLbl="node1" presStyleIdx="3" presStyleCnt="4" custScaleX="33518" custScaleY="61679">
        <dgm:presLayoutVars>
          <dgm:bulletEnabled val="1"/>
        </dgm:presLayoutVars>
      </dgm:prSet>
      <dgm:spPr/>
    </dgm:pt>
    <dgm:pt modelId="{E7E96BEB-BE1B-412D-BBBF-0386053D6EDE}" type="pres">
      <dgm:prSet presAssocID="{3B69DE87-0D23-414A-A7B0-0FC90AF81D38}" presName="spNode" presStyleCnt="0"/>
      <dgm:spPr/>
    </dgm:pt>
    <dgm:pt modelId="{23FB56B6-7932-489E-9865-43E1888F42CB}" type="pres">
      <dgm:prSet presAssocID="{2F50745B-37F4-4D91-871A-133E7781D4FA}" presName="sibTrans" presStyleLbl="sibTrans1D1" presStyleIdx="3" presStyleCnt="4"/>
      <dgm:spPr/>
    </dgm:pt>
  </dgm:ptLst>
  <dgm:cxnLst>
    <dgm:cxn modelId="{B3EFF300-2ECB-4F27-9E8B-63EEC1115747}" srcId="{843FC483-9F3D-40F6-A6FA-705613ADA316}" destId="{7825BB22-71FC-45AE-BC1F-47795C8298E0}" srcOrd="1" destOrd="0" parTransId="{02BCD63E-4416-470A-9738-0242562F4C85}" sibTransId="{516BF751-E115-4E96-8DAD-DA0BF3DF4D2A}"/>
    <dgm:cxn modelId="{88986B02-AC74-4FFE-A39A-CE0B49CFEE57}" type="presOf" srcId="{516BF751-E115-4E96-8DAD-DA0BF3DF4D2A}" destId="{B4CA9C77-FE23-495F-99EB-7012A621C129}" srcOrd="0" destOrd="0" presId="urn:microsoft.com/office/officeart/2005/8/layout/cycle6"/>
    <dgm:cxn modelId="{4D92CD12-4EDD-4ACD-B4F9-43517E94A190}" type="presOf" srcId="{3B69DE87-0D23-414A-A7B0-0FC90AF81D38}" destId="{84A05834-4E57-4112-951A-7C4161F27762}" srcOrd="0" destOrd="0" presId="urn:microsoft.com/office/officeart/2005/8/layout/cycle6"/>
    <dgm:cxn modelId="{69D96617-C740-49A0-B239-3D85F4116130}" srcId="{843FC483-9F3D-40F6-A6FA-705613ADA316}" destId="{F0CCF4F0-623E-43F1-9D4F-39BEB6A4F535}" srcOrd="2" destOrd="0" parTransId="{866DFE3C-7E61-46FE-9E51-276D917093C8}" sibTransId="{7253A8FA-A1E5-4AE0-8FAC-952D5C2085E7}"/>
    <dgm:cxn modelId="{8213DB22-0732-49AD-9FC1-08AEC5982E95}" type="presOf" srcId="{0FFFC6B7-8D5E-425B-9A54-F4FBC03441D1}" destId="{EB8625D3-7C6E-4A40-A7D1-CC91438CB129}" srcOrd="0" destOrd="0" presId="urn:microsoft.com/office/officeart/2005/8/layout/cycle6"/>
    <dgm:cxn modelId="{111CF746-4662-49C8-8081-8A361451E766}" type="presOf" srcId="{7825BB22-71FC-45AE-BC1F-47795C8298E0}" destId="{C353FE45-E1E4-444B-A015-3EA10217FF3F}" srcOrd="0" destOrd="0" presId="urn:microsoft.com/office/officeart/2005/8/layout/cycle6"/>
    <dgm:cxn modelId="{F8340B68-2882-4174-BD5C-96DF2AE55B6A}" type="presOf" srcId="{FEBD20BC-788F-4B19-8D2B-EB07874BD6EA}" destId="{5549015F-7998-4EC7-B52D-2D5DD9FBEC71}" srcOrd="0" destOrd="0" presId="urn:microsoft.com/office/officeart/2005/8/layout/cycle6"/>
    <dgm:cxn modelId="{1BC6AB8E-212F-4C83-A8A7-0B96BCE85D57}" srcId="{843FC483-9F3D-40F6-A6FA-705613ADA316}" destId="{FEBD20BC-788F-4B19-8D2B-EB07874BD6EA}" srcOrd="0" destOrd="0" parTransId="{7E204D07-6271-49BF-AD0D-FA918955142C}" sibTransId="{0FFFC6B7-8D5E-425B-9A54-F4FBC03441D1}"/>
    <dgm:cxn modelId="{D5EBF894-7A7D-4BB6-AD9D-05D851AE2384}" type="presOf" srcId="{7253A8FA-A1E5-4AE0-8FAC-952D5C2085E7}" destId="{4E0113DD-1C2B-4951-AC80-6205549C5035}" srcOrd="0" destOrd="0" presId="urn:microsoft.com/office/officeart/2005/8/layout/cycle6"/>
    <dgm:cxn modelId="{473300A3-C0B7-487F-9722-77A002F9646C}" type="presOf" srcId="{2F50745B-37F4-4D91-871A-133E7781D4FA}" destId="{23FB56B6-7932-489E-9865-43E1888F42CB}" srcOrd="0" destOrd="0" presId="urn:microsoft.com/office/officeart/2005/8/layout/cycle6"/>
    <dgm:cxn modelId="{ECD52FA7-2A62-4465-95DB-BC09990DF53C}" type="presOf" srcId="{F0CCF4F0-623E-43F1-9D4F-39BEB6A4F535}" destId="{AAF45BF1-8646-4A08-B6BC-AA8A4C56442D}" srcOrd="0" destOrd="0" presId="urn:microsoft.com/office/officeart/2005/8/layout/cycle6"/>
    <dgm:cxn modelId="{6FDE52B2-5B7D-4326-9E99-B597273319AC}" srcId="{843FC483-9F3D-40F6-A6FA-705613ADA316}" destId="{3B69DE87-0D23-414A-A7B0-0FC90AF81D38}" srcOrd="3" destOrd="0" parTransId="{4758CCFE-80F6-47A4-9142-728D2BAAE299}" sibTransId="{2F50745B-37F4-4D91-871A-133E7781D4FA}"/>
    <dgm:cxn modelId="{BCFFFBB4-E583-4B59-A829-F58358384ADE}" type="presOf" srcId="{843FC483-9F3D-40F6-A6FA-705613ADA316}" destId="{5F0E0242-6C7D-4D6C-999F-EC28986F13E0}" srcOrd="0" destOrd="0" presId="urn:microsoft.com/office/officeart/2005/8/layout/cycle6"/>
    <dgm:cxn modelId="{BC2E400A-C0CA-4D2F-966D-0CC6435DE8D3}" type="presParOf" srcId="{5F0E0242-6C7D-4D6C-999F-EC28986F13E0}" destId="{5549015F-7998-4EC7-B52D-2D5DD9FBEC71}" srcOrd="0" destOrd="0" presId="urn:microsoft.com/office/officeart/2005/8/layout/cycle6"/>
    <dgm:cxn modelId="{04669977-1870-495E-96D9-B636EDAD42FB}" type="presParOf" srcId="{5F0E0242-6C7D-4D6C-999F-EC28986F13E0}" destId="{AC037E7E-CF90-440E-AF10-0EC8540DFEC8}" srcOrd="1" destOrd="0" presId="urn:microsoft.com/office/officeart/2005/8/layout/cycle6"/>
    <dgm:cxn modelId="{C9CD56A0-9F24-4104-A873-F163332BC7BE}" type="presParOf" srcId="{5F0E0242-6C7D-4D6C-999F-EC28986F13E0}" destId="{EB8625D3-7C6E-4A40-A7D1-CC91438CB129}" srcOrd="2" destOrd="0" presId="urn:microsoft.com/office/officeart/2005/8/layout/cycle6"/>
    <dgm:cxn modelId="{7CF5DA90-C13B-465C-9E20-62907DE92687}" type="presParOf" srcId="{5F0E0242-6C7D-4D6C-999F-EC28986F13E0}" destId="{C353FE45-E1E4-444B-A015-3EA10217FF3F}" srcOrd="3" destOrd="0" presId="urn:microsoft.com/office/officeart/2005/8/layout/cycle6"/>
    <dgm:cxn modelId="{204D2701-4FE4-4B39-B60F-9CE293D2F1CA}" type="presParOf" srcId="{5F0E0242-6C7D-4D6C-999F-EC28986F13E0}" destId="{9A3352BC-F6D0-417F-B449-B5724E8C9A89}" srcOrd="4" destOrd="0" presId="urn:microsoft.com/office/officeart/2005/8/layout/cycle6"/>
    <dgm:cxn modelId="{5C6829E7-2CFA-49B7-9FC6-DBC515FF263E}" type="presParOf" srcId="{5F0E0242-6C7D-4D6C-999F-EC28986F13E0}" destId="{B4CA9C77-FE23-495F-99EB-7012A621C129}" srcOrd="5" destOrd="0" presId="urn:microsoft.com/office/officeart/2005/8/layout/cycle6"/>
    <dgm:cxn modelId="{1475A964-479E-4B2A-918B-5319973EEA44}" type="presParOf" srcId="{5F0E0242-6C7D-4D6C-999F-EC28986F13E0}" destId="{AAF45BF1-8646-4A08-B6BC-AA8A4C56442D}" srcOrd="6" destOrd="0" presId="urn:microsoft.com/office/officeart/2005/8/layout/cycle6"/>
    <dgm:cxn modelId="{37F7F7BC-A243-431B-9296-2DED6A416819}" type="presParOf" srcId="{5F0E0242-6C7D-4D6C-999F-EC28986F13E0}" destId="{EEA18491-B85C-4BAD-AAEC-024B21B15348}" srcOrd="7" destOrd="0" presId="urn:microsoft.com/office/officeart/2005/8/layout/cycle6"/>
    <dgm:cxn modelId="{5FDE2F64-6AB2-4116-A44B-B73E215BD020}" type="presParOf" srcId="{5F0E0242-6C7D-4D6C-999F-EC28986F13E0}" destId="{4E0113DD-1C2B-4951-AC80-6205549C5035}" srcOrd="8" destOrd="0" presId="urn:microsoft.com/office/officeart/2005/8/layout/cycle6"/>
    <dgm:cxn modelId="{39F3F5D6-14DB-4529-8331-891A82B37C79}" type="presParOf" srcId="{5F0E0242-6C7D-4D6C-999F-EC28986F13E0}" destId="{84A05834-4E57-4112-951A-7C4161F27762}" srcOrd="9" destOrd="0" presId="urn:microsoft.com/office/officeart/2005/8/layout/cycle6"/>
    <dgm:cxn modelId="{E0383BC9-8FEB-4E39-8D3A-2C0284423957}" type="presParOf" srcId="{5F0E0242-6C7D-4D6C-999F-EC28986F13E0}" destId="{E7E96BEB-BE1B-412D-BBBF-0386053D6EDE}" srcOrd="10" destOrd="0" presId="urn:microsoft.com/office/officeart/2005/8/layout/cycle6"/>
    <dgm:cxn modelId="{C44CAF86-1C10-4DFE-874D-1621A84EA8FC}" type="presParOf" srcId="{5F0E0242-6C7D-4D6C-999F-EC28986F13E0}" destId="{23FB56B6-7932-489E-9865-43E1888F42CB}"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3FC483-9F3D-40F6-A6FA-705613ADA31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3B69DE87-0D23-414A-A7B0-0FC90AF81D38}">
      <dgm:prSet/>
      <dgm:spPr>
        <a:blipFill rotWithShape="0">
          <a:blip xmlns:r="http://schemas.openxmlformats.org/officeDocument/2006/relationships" r:embed="rId1"/>
          <a:srcRect/>
          <a:stretch>
            <a:fillRect l="-8000" r="-8000"/>
          </a:stretch>
        </a:blipFill>
      </dgm:spPr>
      <dgm:t>
        <a:bodyPr/>
        <a:lstStyle/>
        <a:p>
          <a:pPr algn="ctr"/>
          <a:endParaRPr lang="en-US"/>
        </a:p>
      </dgm:t>
    </dgm:pt>
    <dgm:pt modelId="{2F50745B-37F4-4D91-871A-133E7781D4FA}" type="sibTrans" cxnId="{6FDE52B2-5B7D-4326-9E99-B597273319AC}">
      <dgm:prSet/>
      <dgm:spPr/>
      <dgm:t>
        <a:bodyPr/>
        <a:lstStyle/>
        <a:p>
          <a:pPr algn="ctr"/>
          <a:endParaRPr lang="en-US"/>
        </a:p>
      </dgm:t>
    </dgm:pt>
    <dgm:pt modelId="{4758CCFE-80F6-47A4-9142-728D2BAAE299}" type="parTrans" cxnId="{6FDE52B2-5B7D-4326-9E99-B597273319AC}">
      <dgm:prSet/>
      <dgm:spPr/>
      <dgm:t>
        <a:bodyPr/>
        <a:lstStyle/>
        <a:p>
          <a:pPr algn="ctr"/>
          <a:endParaRPr lang="en-US"/>
        </a:p>
      </dgm:t>
    </dgm:pt>
    <dgm:pt modelId="{FEBD20BC-788F-4B19-8D2B-EB07874BD6EA}">
      <dgm:prSet/>
      <dgm:spPr>
        <a:blipFill rotWithShape="0">
          <a:blip xmlns:r="http://schemas.openxmlformats.org/officeDocument/2006/relationships" r:embed="rId1"/>
          <a:srcRect/>
          <a:stretch>
            <a:fillRect l="-8000" r="-8000"/>
          </a:stretch>
        </a:blipFill>
      </dgm:spPr>
      <dgm:t>
        <a:bodyPr/>
        <a:lstStyle/>
        <a:p>
          <a:endParaRPr lang="en-US"/>
        </a:p>
      </dgm:t>
    </dgm:pt>
    <dgm:pt modelId="{7E204D07-6271-49BF-AD0D-FA918955142C}" type="parTrans" cxnId="{1BC6AB8E-212F-4C83-A8A7-0B96BCE85D57}">
      <dgm:prSet/>
      <dgm:spPr/>
      <dgm:t>
        <a:bodyPr/>
        <a:lstStyle/>
        <a:p>
          <a:endParaRPr lang="en-US"/>
        </a:p>
      </dgm:t>
    </dgm:pt>
    <dgm:pt modelId="{0FFFC6B7-8D5E-425B-9A54-F4FBC03441D1}" type="sibTrans" cxnId="{1BC6AB8E-212F-4C83-A8A7-0B96BCE85D57}">
      <dgm:prSet/>
      <dgm:spPr/>
      <dgm:t>
        <a:bodyPr/>
        <a:lstStyle/>
        <a:p>
          <a:endParaRPr lang="en-US"/>
        </a:p>
      </dgm:t>
    </dgm:pt>
    <dgm:pt modelId="{7825BB22-71FC-45AE-BC1F-47795C8298E0}">
      <dgm:prSet/>
      <dgm:spPr>
        <a:blipFill rotWithShape="0">
          <a:blip xmlns:r="http://schemas.openxmlformats.org/officeDocument/2006/relationships" r:embed="rId1"/>
          <a:srcRect/>
          <a:stretch>
            <a:fillRect l="-8000" r="-8000"/>
          </a:stretch>
        </a:blipFill>
      </dgm:spPr>
      <dgm:t>
        <a:bodyPr/>
        <a:lstStyle/>
        <a:p>
          <a:endParaRPr lang="en-US"/>
        </a:p>
      </dgm:t>
    </dgm:pt>
    <dgm:pt modelId="{02BCD63E-4416-470A-9738-0242562F4C85}" type="parTrans" cxnId="{B3EFF300-2ECB-4F27-9E8B-63EEC1115747}">
      <dgm:prSet/>
      <dgm:spPr/>
      <dgm:t>
        <a:bodyPr/>
        <a:lstStyle/>
        <a:p>
          <a:endParaRPr lang="en-US"/>
        </a:p>
      </dgm:t>
    </dgm:pt>
    <dgm:pt modelId="{516BF751-E115-4E96-8DAD-DA0BF3DF4D2A}" type="sibTrans" cxnId="{B3EFF300-2ECB-4F27-9E8B-63EEC1115747}">
      <dgm:prSet/>
      <dgm:spPr/>
      <dgm:t>
        <a:bodyPr/>
        <a:lstStyle/>
        <a:p>
          <a:endParaRPr lang="en-US"/>
        </a:p>
      </dgm:t>
    </dgm:pt>
    <dgm:pt modelId="{F0CCF4F0-623E-43F1-9D4F-39BEB6A4F535}">
      <dgm:prSet/>
      <dgm:spPr>
        <a:blipFill rotWithShape="0">
          <a:blip xmlns:r="http://schemas.openxmlformats.org/officeDocument/2006/relationships" r:embed="rId1"/>
          <a:srcRect/>
          <a:stretch>
            <a:fillRect l="-8000" r="-8000"/>
          </a:stretch>
        </a:blipFill>
      </dgm:spPr>
      <dgm:t>
        <a:bodyPr/>
        <a:lstStyle/>
        <a:p>
          <a:endParaRPr lang="en-US"/>
        </a:p>
      </dgm:t>
    </dgm:pt>
    <dgm:pt modelId="{866DFE3C-7E61-46FE-9E51-276D917093C8}" type="parTrans" cxnId="{69D96617-C740-49A0-B239-3D85F4116130}">
      <dgm:prSet/>
      <dgm:spPr/>
      <dgm:t>
        <a:bodyPr/>
        <a:lstStyle/>
        <a:p>
          <a:endParaRPr lang="en-US"/>
        </a:p>
      </dgm:t>
    </dgm:pt>
    <dgm:pt modelId="{7253A8FA-A1E5-4AE0-8FAC-952D5C2085E7}" type="sibTrans" cxnId="{69D96617-C740-49A0-B239-3D85F4116130}">
      <dgm:prSet/>
      <dgm:spPr/>
      <dgm:t>
        <a:bodyPr/>
        <a:lstStyle/>
        <a:p>
          <a:endParaRPr lang="en-US"/>
        </a:p>
      </dgm:t>
    </dgm:pt>
    <dgm:pt modelId="{5F0E0242-6C7D-4D6C-999F-EC28986F13E0}" type="pres">
      <dgm:prSet presAssocID="{843FC483-9F3D-40F6-A6FA-705613ADA316}" presName="cycle" presStyleCnt="0">
        <dgm:presLayoutVars>
          <dgm:dir/>
          <dgm:resizeHandles val="exact"/>
        </dgm:presLayoutVars>
      </dgm:prSet>
      <dgm:spPr/>
    </dgm:pt>
    <dgm:pt modelId="{5549015F-7998-4EC7-B52D-2D5DD9FBEC71}" type="pres">
      <dgm:prSet presAssocID="{FEBD20BC-788F-4B19-8D2B-EB07874BD6EA}" presName="node" presStyleLbl="node1" presStyleIdx="0" presStyleCnt="4" custScaleX="33518" custScaleY="61679">
        <dgm:presLayoutVars>
          <dgm:bulletEnabled val="1"/>
        </dgm:presLayoutVars>
      </dgm:prSet>
      <dgm:spPr/>
    </dgm:pt>
    <dgm:pt modelId="{AC037E7E-CF90-440E-AF10-0EC8540DFEC8}" type="pres">
      <dgm:prSet presAssocID="{FEBD20BC-788F-4B19-8D2B-EB07874BD6EA}" presName="spNode" presStyleCnt="0"/>
      <dgm:spPr/>
    </dgm:pt>
    <dgm:pt modelId="{EB8625D3-7C6E-4A40-A7D1-CC91438CB129}" type="pres">
      <dgm:prSet presAssocID="{0FFFC6B7-8D5E-425B-9A54-F4FBC03441D1}" presName="sibTrans" presStyleLbl="sibTrans1D1" presStyleIdx="0" presStyleCnt="4"/>
      <dgm:spPr/>
    </dgm:pt>
    <dgm:pt modelId="{C353FE45-E1E4-444B-A015-3EA10217FF3F}" type="pres">
      <dgm:prSet presAssocID="{7825BB22-71FC-45AE-BC1F-47795C8298E0}" presName="node" presStyleLbl="node1" presStyleIdx="1" presStyleCnt="4" custScaleX="33518" custScaleY="61679">
        <dgm:presLayoutVars>
          <dgm:bulletEnabled val="1"/>
        </dgm:presLayoutVars>
      </dgm:prSet>
      <dgm:spPr/>
    </dgm:pt>
    <dgm:pt modelId="{9A3352BC-F6D0-417F-B449-B5724E8C9A89}" type="pres">
      <dgm:prSet presAssocID="{7825BB22-71FC-45AE-BC1F-47795C8298E0}" presName="spNode" presStyleCnt="0"/>
      <dgm:spPr/>
    </dgm:pt>
    <dgm:pt modelId="{B4CA9C77-FE23-495F-99EB-7012A621C129}" type="pres">
      <dgm:prSet presAssocID="{516BF751-E115-4E96-8DAD-DA0BF3DF4D2A}" presName="sibTrans" presStyleLbl="sibTrans1D1" presStyleIdx="1" presStyleCnt="4"/>
      <dgm:spPr/>
    </dgm:pt>
    <dgm:pt modelId="{AAF45BF1-8646-4A08-B6BC-AA8A4C56442D}" type="pres">
      <dgm:prSet presAssocID="{F0CCF4F0-623E-43F1-9D4F-39BEB6A4F535}" presName="node" presStyleLbl="node1" presStyleIdx="2" presStyleCnt="4" custScaleX="33518" custScaleY="61679">
        <dgm:presLayoutVars>
          <dgm:bulletEnabled val="1"/>
        </dgm:presLayoutVars>
      </dgm:prSet>
      <dgm:spPr/>
    </dgm:pt>
    <dgm:pt modelId="{EEA18491-B85C-4BAD-AAEC-024B21B15348}" type="pres">
      <dgm:prSet presAssocID="{F0CCF4F0-623E-43F1-9D4F-39BEB6A4F535}" presName="spNode" presStyleCnt="0"/>
      <dgm:spPr/>
    </dgm:pt>
    <dgm:pt modelId="{4E0113DD-1C2B-4951-AC80-6205549C5035}" type="pres">
      <dgm:prSet presAssocID="{7253A8FA-A1E5-4AE0-8FAC-952D5C2085E7}" presName="sibTrans" presStyleLbl="sibTrans1D1" presStyleIdx="2" presStyleCnt="4"/>
      <dgm:spPr/>
    </dgm:pt>
    <dgm:pt modelId="{84A05834-4E57-4112-951A-7C4161F27762}" type="pres">
      <dgm:prSet presAssocID="{3B69DE87-0D23-414A-A7B0-0FC90AF81D38}" presName="node" presStyleLbl="node1" presStyleIdx="3" presStyleCnt="4" custScaleX="33518" custScaleY="61679">
        <dgm:presLayoutVars>
          <dgm:bulletEnabled val="1"/>
        </dgm:presLayoutVars>
      </dgm:prSet>
      <dgm:spPr/>
    </dgm:pt>
    <dgm:pt modelId="{E7E96BEB-BE1B-412D-BBBF-0386053D6EDE}" type="pres">
      <dgm:prSet presAssocID="{3B69DE87-0D23-414A-A7B0-0FC90AF81D38}" presName="spNode" presStyleCnt="0"/>
      <dgm:spPr/>
    </dgm:pt>
    <dgm:pt modelId="{23FB56B6-7932-489E-9865-43E1888F42CB}" type="pres">
      <dgm:prSet presAssocID="{2F50745B-37F4-4D91-871A-133E7781D4FA}" presName="sibTrans" presStyleLbl="sibTrans1D1" presStyleIdx="3" presStyleCnt="4"/>
      <dgm:spPr/>
    </dgm:pt>
  </dgm:ptLst>
  <dgm:cxnLst>
    <dgm:cxn modelId="{B3EFF300-2ECB-4F27-9E8B-63EEC1115747}" srcId="{843FC483-9F3D-40F6-A6FA-705613ADA316}" destId="{7825BB22-71FC-45AE-BC1F-47795C8298E0}" srcOrd="1" destOrd="0" parTransId="{02BCD63E-4416-470A-9738-0242562F4C85}" sibTransId="{516BF751-E115-4E96-8DAD-DA0BF3DF4D2A}"/>
    <dgm:cxn modelId="{88986B02-AC74-4FFE-A39A-CE0B49CFEE57}" type="presOf" srcId="{516BF751-E115-4E96-8DAD-DA0BF3DF4D2A}" destId="{B4CA9C77-FE23-495F-99EB-7012A621C129}" srcOrd="0" destOrd="0" presId="urn:microsoft.com/office/officeart/2005/8/layout/cycle6"/>
    <dgm:cxn modelId="{4D92CD12-4EDD-4ACD-B4F9-43517E94A190}" type="presOf" srcId="{3B69DE87-0D23-414A-A7B0-0FC90AF81D38}" destId="{84A05834-4E57-4112-951A-7C4161F27762}" srcOrd="0" destOrd="0" presId="urn:microsoft.com/office/officeart/2005/8/layout/cycle6"/>
    <dgm:cxn modelId="{69D96617-C740-49A0-B239-3D85F4116130}" srcId="{843FC483-9F3D-40F6-A6FA-705613ADA316}" destId="{F0CCF4F0-623E-43F1-9D4F-39BEB6A4F535}" srcOrd="2" destOrd="0" parTransId="{866DFE3C-7E61-46FE-9E51-276D917093C8}" sibTransId="{7253A8FA-A1E5-4AE0-8FAC-952D5C2085E7}"/>
    <dgm:cxn modelId="{8213DB22-0732-49AD-9FC1-08AEC5982E95}" type="presOf" srcId="{0FFFC6B7-8D5E-425B-9A54-F4FBC03441D1}" destId="{EB8625D3-7C6E-4A40-A7D1-CC91438CB129}" srcOrd="0" destOrd="0" presId="urn:microsoft.com/office/officeart/2005/8/layout/cycle6"/>
    <dgm:cxn modelId="{111CF746-4662-49C8-8081-8A361451E766}" type="presOf" srcId="{7825BB22-71FC-45AE-BC1F-47795C8298E0}" destId="{C353FE45-E1E4-444B-A015-3EA10217FF3F}" srcOrd="0" destOrd="0" presId="urn:microsoft.com/office/officeart/2005/8/layout/cycle6"/>
    <dgm:cxn modelId="{F8340B68-2882-4174-BD5C-96DF2AE55B6A}" type="presOf" srcId="{FEBD20BC-788F-4B19-8D2B-EB07874BD6EA}" destId="{5549015F-7998-4EC7-B52D-2D5DD9FBEC71}" srcOrd="0" destOrd="0" presId="urn:microsoft.com/office/officeart/2005/8/layout/cycle6"/>
    <dgm:cxn modelId="{1BC6AB8E-212F-4C83-A8A7-0B96BCE85D57}" srcId="{843FC483-9F3D-40F6-A6FA-705613ADA316}" destId="{FEBD20BC-788F-4B19-8D2B-EB07874BD6EA}" srcOrd="0" destOrd="0" parTransId="{7E204D07-6271-49BF-AD0D-FA918955142C}" sibTransId="{0FFFC6B7-8D5E-425B-9A54-F4FBC03441D1}"/>
    <dgm:cxn modelId="{D5EBF894-7A7D-4BB6-AD9D-05D851AE2384}" type="presOf" srcId="{7253A8FA-A1E5-4AE0-8FAC-952D5C2085E7}" destId="{4E0113DD-1C2B-4951-AC80-6205549C5035}" srcOrd="0" destOrd="0" presId="urn:microsoft.com/office/officeart/2005/8/layout/cycle6"/>
    <dgm:cxn modelId="{473300A3-C0B7-487F-9722-77A002F9646C}" type="presOf" srcId="{2F50745B-37F4-4D91-871A-133E7781D4FA}" destId="{23FB56B6-7932-489E-9865-43E1888F42CB}" srcOrd="0" destOrd="0" presId="urn:microsoft.com/office/officeart/2005/8/layout/cycle6"/>
    <dgm:cxn modelId="{ECD52FA7-2A62-4465-95DB-BC09990DF53C}" type="presOf" srcId="{F0CCF4F0-623E-43F1-9D4F-39BEB6A4F535}" destId="{AAF45BF1-8646-4A08-B6BC-AA8A4C56442D}" srcOrd="0" destOrd="0" presId="urn:microsoft.com/office/officeart/2005/8/layout/cycle6"/>
    <dgm:cxn modelId="{6FDE52B2-5B7D-4326-9E99-B597273319AC}" srcId="{843FC483-9F3D-40F6-A6FA-705613ADA316}" destId="{3B69DE87-0D23-414A-A7B0-0FC90AF81D38}" srcOrd="3" destOrd="0" parTransId="{4758CCFE-80F6-47A4-9142-728D2BAAE299}" sibTransId="{2F50745B-37F4-4D91-871A-133E7781D4FA}"/>
    <dgm:cxn modelId="{BCFFFBB4-E583-4B59-A829-F58358384ADE}" type="presOf" srcId="{843FC483-9F3D-40F6-A6FA-705613ADA316}" destId="{5F0E0242-6C7D-4D6C-999F-EC28986F13E0}" srcOrd="0" destOrd="0" presId="urn:microsoft.com/office/officeart/2005/8/layout/cycle6"/>
    <dgm:cxn modelId="{BC2E400A-C0CA-4D2F-966D-0CC6435DE8D3}" type="presParOf" srcId="{5F0E0242-6C7D-4D6C-999F-EC28986F13E0}" destId="{5549015F-7998-4EC7-B52D-2D5DD9FBEC71}" srcOrd="0" destOrd="0" presId="urn:microsoft.com/office/officeart/2005/8/layout/cycle6"/>
    <dgm:cxn modelId="{04669977-1870-495E-96D9-B636EDAD42FB}" type="presParOf" srcId="{5F0E0242-6C7D-4D6C-999F-EC28986F13E0}" destId="{AC037E7E-CF90-440E-AF10-0EC8540DFEC8}" srcOrd="1" destOrd="0" presId="urn:microsoft.com/office/officeart/2005/8/layout/cycle6"/>
    <dgm:cxn modelId="{C9CD56A0-9F24-4104-A873-F163332BC7BE}" type="presParOf" srcId="{5F0E0242-6C7D-4D6C-999F-EC28986F13E0}" destId="{EB8625D3-7C6E-4A40-A7D1-CC91438CB129}" srcOrd="2" destOrd="0" presId="urn:microsoft.com/office/officeart/2005/8/layout/cycle6"/>
    <dgm:cxn modelId="{7CF5DA90-C13B-465C-9E20-62907DE92687}" type="presParOf" srcId="{5F0E0242-6C7D-4D6C-999F-EC28986F13E0}" destId="{C353FE45-E1E4-444B-A015-3EA10217FF3F}" srcOrd="3" destOrd="0" presId="urn:microsoft.com/office/officeart/2005/8/layout/cycle6"/>
    <dgm:cxn modelId="{204D2701-4FE4-4B39-B60F-9CE293D2F1CA}" type="presParOf" srcId="{5F0E0242-6C7D-4D6C-999F-EC28986F13E0}" destId="{9A3352BC-F6D0-417F-B449-B5724E8C9A89}" srcOrd="4" destOrd="0" presId="urn:microsoft.com/office/officeart/2005/8/layout/cycle6"/>
    <dgm:cxn modelId="{5C6829E7-2CFA-49B7-9FC6-DBC515FF263E}" type="presParOf" srcId="{5F0E0242-6C7D-4D6C-999F-EC28986F13E0}" destId="{B4CA9C77-FE23-495F-99EB-7012A621C129}" srcOrd="5" destOrd="0" presId="urn:microsoft.com/office/officeart/2005/8/layout/cycle6"/>
    <dgm:cxn modelId="{1475A964-479E-4B2A-918B-5319973EEA44}" type="presParOf" srcId="{5F0E0242-6C7D-4D6C-999F-EC28986F13E0}" destId="{AAF45BF1-8646-4A08-B6BC-AA8A4C56442D}" srcOrd="6" destOrd="0" presId="urn:microsoft.com/office/officeart/2005/8/layout/cycle6"/>
    <dgm:cxn modelId="{37F7F7BC-A243-431B-9296-2DED6A416819}" type="presParOf" srcId="{5F0E0242-6C7D-4D6C-999F-EC28986F13E0}" destId="{EEA18491-B85C-4BAD-AAEC-024B21B15348}" srcOrd="7" destOrd="0" presId="urn:microsoft.com/office/officeart/2005/8/layout/cycle6"/>
    <dgm:cxn modelId="{5FDE2F64-6AB2-4116-A44B-B73E215BD020}" type="presParOf" srcId="{5F0E0242-6C7D-4D6C-999F-EC28986F13E0}" destId="{4E0113DD-1C2B-4951-AC80-6205549C5035}" srcOrd="8" destOrd="0" presId="urn:microsoft.com/office/officeart/2005/8/layout/cycle6"/>
    <dgm:cxn modelId="{39F3F5D6-14DB-4529-8331-891A82B37C79}" type="presParOf" srcId="{5F0E0242-6C7D-4D6C-999F-EC28986F13E0}" destId="{84A05834-4E57-4112-951A-7C4161F27762}" srcOrd="9" destOrd="0" presId="urn:microsoft.com/office/officeart/2005/8/layout/cycle6"/>
    <dgm:cxn modelId="{E0383BC9-8FEB-4E39-8D3A-2C0284423957}" type="presParOf" srcId="{5F0E0242-6C7D-4D6C-999F-EC28986F13E0}" destId="{E7E96BEB-BE1B-412D-BBBF-0386053D6EDE}" srcOrd="10" destOrd="0" presId="urn:microsoft.com/office/officeart/2005/8/layout/cycle6"/>
    <dgm:cxn modelId="{C44CAF86-1C10-4DFE-874D-1621A84EA8FC}" type="presParOf" srcId="{5F0E0242-6C7D-4D6C-999F-EC28986F13E0}" destId="{23FB56B6-7932-489E-9865-43E1888F42CB}"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3FC483-9F3D-40F6-A6FA-705613ADA31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3B69DE87-0D23-414A-A7B0-0FC90AF81D38}">
      <dgm:prSet/>
      <dgm:spPr>
        <a:blipFill rotWithShape="0">
          <a:blip xmlns:r="http://schemas.openxmlformats.org/officeDocument/2006/relationships" r:embed="rId1"/>
          <a:srcRect/>
          <a:stretch>
            <a:fillRect l="-8000" r="-8000"/>
          </a:stretch>
        </a:blipFill>
      </dgm:spPr>
      <dgm:t>
        <a:bodyPr/>
        <a:lstStyle/>
        <a:p>
          <a:pPr algn="ctr"/>
          <a:endParaRPr lang="en-US"/>
        </a:p>
      </dgm:t>
    </dgm:pt>
    <dgm:pt modelId="{2F50745B-37F4-4D91-871A-133E7781D4FA}" type="sibTrans" cxnId="{6FDE52B2-5B7D-4326-9E99-B597273319AC}">
      <dgm:prSet/>
      <dgm:spPr/>
      <dgm:t>
        <a:bodyPr/>
        <a:lstStyle/>
        <a:p>
          <a:pPr algn="ctr"/>
          <a:endParaRPr lang="en-US"/>
        </a:p>
      </dgm:t>
    </dgm:pt>
    <dgm:pt modelId="{4758CCFE-80F6-47A4-9142-728D2BAAE299}" type="parTrans" cxnId="{6FDE52B2-5B7D-4326-9E99-B597273319AC}">
      <dgm:prSet/>
      <dgm:spPr/>
      <dgm:t>
        <a:bodyPr/>
        <a:lstStyle/>
        <a:p>
          <a:pPr algn="ctr"/>
          <a:endParaRPr lang="en-US"/>
        </a:p>
      </dgm:t>
    </dgm:pt>
    <dgm:pt modelId="{FEBD20BC-788F-4B19-8D2B-EB07874BD6EA}">
      <dgm:prSet/>
      <dgm:spPr>
        <a:blipFill rotWithShape="0">
          <a:blip xmlns:r="http://schemas.openxmlformats.org/officeDocument/2006/relationships" r:embed="rId1"/>
          <a:srcRect/>
          <a:stretch>
            <a:fillRect l="-8000" r="-8000"/>
          </a:stretch>
        </a:blipFill>
      </dgm:spPr>
      <dgm:t>
        <a:bodyPr/>
        <a:lstStyle/>
        <a:p>
          <a:endParaRPr lang="en-US"/>
        </a:p>
      </dgm:t>
    </dgm:pt>
    <dgm:pt modelId="{7E204D07-6271-49BF-AD0D-FA918955142C}" type="parTrans" cxnId="{1BC6AB8E-212F-4C83-A8A7-0B96BCE85D57}">
      <dgm:prSet/>
      <dgm:spPr/>
      <dgm:t>
        <a:bodyPr/>
        <a:lstStyle/>
        <a:p>
          <a:endParaRPr lang="en-US"/>
        </a:p>
      </dgm:t>
    </dgm:pt>
    <dgm:pt modelId="{0FFFC6B7-8D5E-425B-9A54-F4FBC03441D1}" type="sibTrans" cxnId="{1BC6AB8E-212F-4C83-A8A7-0B96BCE85D57}">
      <dgm:prSet/>
      <dgm:spPr/>
      <dgm:t>
        <a:bodyPr/>
        <a:lstStyle/>
        <a:p>
          <a:endParaRPr lang="en-US"/>
        </a:p>
      </dgm:t>
    </dgm:pt>
    <dgm:pt modelId="{7825BB22-71FC-45AE-BC1F-47795C8298E0}">
      <dgm:prSet/>
      <dgm:spPr>
        <a:blipFill rotWithShape="0">
          <a:blip xmlns:r="http://schemas.openxmlformats.org/officeDocument/2006/relationships" r:embed="rId1"/>
          <a:srcRect/>
          <a:stretch>
            <a:fillRect l="-8000" r="-8000"/>
          </a:stretch>
        </a:blipFill>
      </dgm:spPr>
      <dgm:t>
        <a:bodyPr/>
        <a:lstStyle/>
        <a:p>
          <a:endParaRPr lang="en-US"/>
        </a:p>
      </dgm:t>
    </dgm:pt>
    <dgm:pt modelId="{02BCD63E-4416-470A-9738-0242562F4C85}" type="parTrans" cxnId="{B3EFF300-2ECB-4F27-9E8B-63EEC1115747}">
      <dgm:prSet/>
      <dgm:spPr/>
      <dgm:t>
        <a:bodyPr/>
        <a:lstStyle/>
        <a:p>
          <a:endParaRPr lang="en-US"/>
        </a:p>
      </dgm:t>
    </dgm:pt>
    <dgm:pt modelId="{516BF751-E115-4E96-8DAD-DA0BF3DF4D2A}" type="sibTrans" cxnId="{B3EFF300-2ECB-4F27-9E8B-63EEC1115747}">
      <dgm:prSet/>
      <dgm:spPr/>
      <dgm:t>
        <a:bodyPr/>
        <a:lstStyle/>
        <a:p>
          <a:endParaRPr lang="en-US"/>
        </a:p>
      </dgm:t>
    </dgm:pt>
    <dgm:pt modelId="{F0CCF4F0-623E-43F1-9D4F-39BEB6A4F535}">
      <dgm:prSet/>
      <dgm:spPr>
        <a:blipFill rotWithShape="0">
          <a:blip xmlns:r="http://schemas.openxmlformats.org/officeDocument/2006/relationships" r:embed="rId1"/>
          <a:srcRect/>
          <a:stretch>
            <a:fillRect l="-8000" r="-8000"/>
          </a:stretch>
        </a:blipFill>
      </dgm:spPr>
      <dgm:t>
        <a:bodyPr/>
        <a:lstStyle/>
        <a:p>
          <a:endParaRPr lang="en-US"/>
        </a:p>
      </dgm:t>
    </dgm:pt>
    <dgm:pt modelId="{866DFE3C-7E61-46FE-9E51-276D917093C8}" type="parTrans" cxnId="{69D96617-C740-49A0-B239-3D85F4116130}">
      <dgm:prSet/>
      <dgm:spPr/>
      <dgm:t>
        <a:bodyPr/>
        <a:lstStyle/>
        <a:p>
          <a:endParaRPr lang="en-US"/>
        </a:p>
      </dgm:t>
    </dgm:pt>
    <dgm:pt modelId="{7253A8FA-A1E5-4AE0-8FAC-952D5C2085E7}" type="sibTrans" cxnId="{69D96617-C740-49A0-B239-3D85F4116130}">
      <dgm:prSet/>
      <dgm:spPr/>
      <dgm:t>
        <a:bodyPr/>
        <a:lstStyle/>
        <a:p>
          <a:endParaRPr lang="en-US"/>
        </a:p>
      </dgm:t>
    </dgm:pt>
    <dgm:pt modelId="{5F0E0242-6C7D-4D6C-999F-EC28986F13E0}" type="pres">
      <dgm:prSet presAssocID="{843FC483-9F3D-40F6-A6FA-705613ADA316}" presName="cycle" presStyleCnt="0">
        <dgm:presLayoutVars>
          <dgm:dir/>
          <dgm:resizeHandles val="exact"/>
        </dgm:presLayoutVars>
      </dgm:prSet>
      <dgm:spPr/>
    </dgm:pt>
    <dgm:pt modelId="{5549015F-7998-4EC7-B52D-2D5DD9FBEC71}" type="pres">
      <dgm:prSet presAssocID="{FEBD20BC-788F-4B19-8D2B-EB07874BD6EA}" presName="node" presStyleLbl="node1" presStyleIdx="0" presStyleCnt="4" custScaleX="33518" custScaleY="61679">
        <dgm:presLayoutVars>
          <dgm:bulletEnabled val="1"/>
        </dgm:presLayoutVars>
      </dgm:prSet>
      <dgm:spPr/>
    </dgm:pt>
    <dgm:pt modelId="{AC037E7E-CF90-440E-AF10-0EC8540DFEC8}" type="pres">
      <dgm:prSet presAssocID="{FEBD20BC-788F-4B19-8D2B-EB07874BD6EA}" presName="spNode" presStyleCnt="0"/>
      <dgm:spPr/>
    </dgm:pt>
    <dgm:pt modelId="{EB8625D3-7C6E-4A40-A7D1-CC91438CB129}" type="pres">
      <dgm:prSet presAssocID="{0FFFC6B7-8D5E-425B-9A54-F4FBC03441D1}" presName="sibTrans" presStyleLbl="sibTrans1D1" presStyleIdx="0" presStyleCnt="4"/>
      <dgm:spPr/>
    </dgm:pt>
    <dgm:pt modelId="{C353FE45-E1E4-444B-A015-3EA10217FF3F}" type="pres">
      <dgm:prSet presAssocID="{7825BB22-71FC-45AE-BC1F-47795C8298E0}" presName="node" presStyleLbl="node1" presStyleIdx="1" presStyleCnt="4" custScaleX="33518" custScaleY="61679">
        <dgm:presLayoutVars>
          <dgm:bulletEnabled val="1"/>
        </dgm:presLayoutVars>
      </dgm:prSet>
      <dgm:spPr/>
    </dgm:pt>
    <dgm:pt modelId="{9A3352BC-F6D0-417F-B449-B5724E8C9A89}" type="pres">
      <dgm:prSet presAssocID="{7825BB22-71FC-45AE-BC1F-47795C8298E0}" presName="spNode" presStyleCnt="0"/>
      <dgm:spPr/>
    </dgm:pt>
    <dgm:pt modelId="{B4CA9C77-FE23-495F-99EB-7012A621C129}" type="pres">
      <dgm:prSet presAssocID="{516BF751-E115-4E96-8DAD-DA0BF3DF4D2A}" presName="sibTrans" presStyleLbl="sibTrans1D1" presStyleIdx="1" presStyleCnt="4"/>
      <dgm:spPr/>
    </dgm:pt>
    <dgm:pt modelId="{AAF45BF1-8646-4A08-B6BC-AA8A4C56442D}" type="pres">
      <dgm:prSet presAssocID="{F0CCF4F0-623E-43F1-9D4F-39BEB6A4F535}" presName="node" presStyleLbl="node1" presStyleIdx="2" presStyleCnt="4" custScaleX="33518" custScaleY="61679">
        <dgm:presLayoutVars>
          <dgm:bulletEnabled val="1"/>
        </dgm:presLayoutVars>
      </dgm:prSet>
      <dgm:spPr/>
    </dgm:pt>
    <dgm:pt modelId="{EEA18491-B85C-4BAD-AAEC-024B21B15348}" type="pres">
      <dgm:prSet presAssocID="{F0CCF4F0-623E-43F1-9D4F-39BEB6A4F535}" presName="spNode" presStyleCnt="0"/>
      <dgm:spPr/>
    </dgm:pt>
    <dgm:pt modelId="{4E0113DD-1C2B-4951-AC80-6205549C5035}" type="pres">
      <dgm:prSet presAssocID="{7253A8FA-A1E5-4AE0-8FAC-952D5C2085E7}" presName="sibTrans" presStyleLbl="sibTrans1D1" presStyleIdx="2" presStyleCnt="4"/>
      <dgm:spPr/>
    </dgm:pt>
    <dgm:pt modelId="{84A05834-4E57-4112-951A-7C4161F27762}" type="pres">
      <dgm:prSet presAssocID="{3B69DE87-0D23-414A-A7B0-0FC90AF81D38}" presName="node" presStyleLbl="node1" presStyleIdx="3" presStyleCnt="4" custScaleX="33518" custScaleY="61679">
        <dgm:presLayoutVars>
          <dgm:bulletEnabled val="1"/>
        </dgm:presLayoutVars>
      </dgm:prSet>
      <dgm:spPr/>
    </dgm:pt>
    <dgm:pt modelId="{E7E96BEB-BE1B-412D-BBBF-0386053D6EDE}" type="pres">
      <dgm:prSet presAssocID="{3B69DE87-0D23-414A-A7B0-0FC90AF81D38}" presName="spNode" presStyleCnt="0"/>
      <dgm:spPr/>
    </dgm:pt>
    <dgm:pt modelId="{23FB56B6-7932-489E-9865-43E1888F42CB}" type="pres">
      <dgm:prSet presAssocID="{2F50745B-37F4-4D91-871A-133E7781D4FA}" presName="sibTrans" presStyleLbl="sibTrans1D1" presStyleIdx="3" presStyleCnt="4"/>
      <dgm:spPr/>
    </dgm:pt>
  </dgm:ptLst>
  <dgm:cxnLst>
    <dgm:cxn modelId="{B3EFF300-2ECB-4F27-9E8B-63EEC1115747}" srcId="{843FC483-9F3D-40F6-A6FA-705613ADA316}" destId="{7825BB22-71FC-45AE-BC1F-47795C8298E0}" srcOrd="1" destOrd="0" parTransId="{02BCD63E-4416-470A-9738-0242562F4C85}" sibTransId="{516BF751-E115-4E96-8DAD-DA0BF3DF4D2A}"/>
    <dgm:cxn modelId="{88986B02-AC74-4FFE-A39A-CE0B49CFEE57}" type="presOf" srcId="{516BF751-E115-4E96-8DAD-DA0BF3DF4D2A}" destId="{B4CA9C77-FE23-495F-99EB-7012A621C129}" srcOrd="0" destOrd="0" presId="urn:microsoft.com/office/officeart/2005/8/layout/cycle6"/>
    <dgm:cxn modelId="{4D92CD12-4EDD-4ACD-B4F9-43517E94A190}" type="presOf" srcId="{3B69DE87-0D23-414A-A7B0-0FC90AF81D38}" destId="{84A05834-4E57-4112-951A-7C4161F27762}" srcOrd="0" destOrd="0" presId="urn:microsoft.com/office/officeart/2005/8/layout/cycle6"/>
    <dgm:cxn modelId="{69D96617-C740-49A0-B239-3D85F4116130}" srcId="{843FC483-9F3D-40F6-A6FA-705613ADA316}" destId="{F0CCF4F0-623E-43F1-9D4F-39BEB6A4F535}" srcOrd="2" destOrd="0" parTransId="{866DFE3C-7E61-46FE-9E51-276D917093C8}" sibTransId="{7253A8FA-A1E5-4AE0-8FAC-952D5C2085E7}"/>
    <dgm:cxn modelId="{8213DB22-0732-49AD-9FC1-08AEC5982E95}" type="presOf" srcId="{0FFFC6B7-8D5E-425B-9A54-F4FBC03441D1}" destId="{EB8625D3-7C6E-4A40-A7D1-CC91438CB129}" srcOrd="0" destOrd="0" presId="urn:microsoft.com/office/officeart/2005/8/layout/cycle6"/>
    <dgm:cxn modelId="{111CF746-4662-49C8-8081-8A361451E766}" type="presOf" srcId="{7825BB22-71FC-45AE-BC1F-47795C8298E0}" destId="{C353FE45-E1E4-444B-A015-3EA10217FF3F}" srcOrd="0" destOrd="0" presId="urn:microsoft.com/office/officeart/2005/8/layout/cycle6"/>
    <dgm:cxn modelId="{F8340B68-2882-4174-BD5C-96DF2AE55B6A}" type="presOf" srcId="{FEBD20BC-788F-4B19-8D2B-EB07874BD6EA}" destId="{5549015F-7998-4EC7-B52D-2D5DD9FBEC71}" srcOrd="0" destOrd="0" presId="urn:microsoft.com/office/officeart/2005/8/layout/cycle6"/>
    <dgm:cxn modelId="{1BC6AB8E-212F-4C83-A8A7-0B96BCE85D57}" srcId="{843FC483-9F3D-40F6-A6FA-705613ADA316}" destId="{FEBD20BC-788F-4B19-8D2B-EB07874BD6EA}" srcOrd="0" destOrd="0" parTransId="{7E204D07-6271-49BF-AD0D-FA918955142C}" sibTransId="{0FFFC6B7-8D5E-425B-9A54-F4FBC03441D1}"/>
    <dgm:cxn modelId="{D5EBF894-7A7D-4BB6-AD9D-05D851AE2384}" type="presOf" srcId="{7253A8FA-A1E5-4AE0-8FAC-952D5C2085E7}" destId="{4E0113DD-1C2B-4951-AC80-6205549C5035}" srcOrd="0" destOrd="0" presId="urn:microsoft.com/office/officeart/2005/8/layout/cycle6"/>
    <dgm:cxn modelId="{473300A3-C0B7-487F-9722-77A002F9646C}" type="presOf" srcId="{2F50745B-37F4-4D91-871A-133E7781D4FA}" destId="{23FB56B6-7932-489E-9865-43E1888F42CB}" srcOrd="0" destOrd="0" presId="urn:microsoft.com/office/officeart/2005/8/layout/cycle6"/>
    <dgm:cxn modelId="{ECD52FA7-2A62-4465-95DB-BC09990DF53C}" type="presOf" srcId="{F0CCF4F0-623E-43F1-9D4F-39BEB6A4F535}" destId="{AAF45BF1-8646-4A08-B6BC-AA8A4C56442D}" srcOrd="0" destOrd="0" presId="urn:microsoft.com/office/officeart/2005/8/layout/cycle6"/>
    <dgm:cxn modelId="{6FDE52B2-5B7D-4326-9E99-B597273319AC}" srcId="{843FC483-9F3D-40F6-A6FA-705613ADA316}" destId="{3B69DE87-0D23-414A-A7B0-0FC90AF81D38}" srcOrd="3" destOrd="0" parTransId="{4758CCFE-80F6-47A4-9142-728D2BAAE299}" sibTransId="{2F50745B-37F4-4D91-871A-133E7781D4FA}"/>
    <dgm:cxn modelId="{BCFFFBB4-E583-4B59-A829-F58358384ADE}" type="presOf" srcId="{843FC483-9F3D-40F6-A6FA-705613ADA316}" destId="{5F0E0242-6C7D-4D6C-999F-EC28986F13E0}" srcOrd="0" destOrd="0" presId="urn:microsoft.com/office/officeart/2005/8/layout/cycle6"/>
    <dgm:cxn modelId="{BC2E400A-C0CA-4D2F-966D-0CC6435DE8D3}" type="presParOf" srcId="{5F0E0242-6C7D-4D6C-999F-EC28986F13E0}" destId="{5549015F-7998-4EC7-B52D-2D5DD9FBEC71}" srcOrd="0" destOrd="0" presId="urn:microsoft.com/office/officeart/2005/8/layout/cycle6"/>
    <dgm:cxn modelId="{04669977-1870-495E-96D9-B636EDAD42FB}" type="presParOf" srcId="{5F0E0242-6C7D-4D6C-999F-EC28986F13E0}" destId="{AC037E7E-CF90-440E-AF10-0EC8540DFEC8}" srcOrd="1" destOrd="0" presId="urn:microsoft.com/office/officeart/2005/8/layout/cycle6"/>
    <dgm:cxn modelId="{C9CD56A0-9F24-4104-A873-F163332BC7BE}" type="presParOf" srcId="{5F0E0242-6C7D-4D6C-999F-EC28986F13E0}" destId="{EB8625D3-7C6E-4A40-A7D1-CC91438CB129}" srcOrd="2" destOrd="0" presId="urn:microsoft.com/office/officeart/2005/8/layout/cycle6"/>
    <dgm:cxn modelId="{7CF5DA90-C13B-465C-9E20-62907DE92687}" type="presParOf" srcId="{5F0E0242-6C7D-4D6C-999F-EC28986F13E0}" destId="{C353FE45-E1E4-444B-A015-3EA10217FF3F}" srcOrd="3" destOrd="0" presId="urn:microsoft.com/office/officeart/2005/8/layout/cycle6"/>
    <dgm:cxn modelId="{204D2701-4FE4-4B39-B60F-9CE293D2F1CA}" type="presParOf" srcId="{5F0E0242-6C7D-4D6C-999F-EC28986F13E0}" destId="{9A3352BC-F6D0-417F-B449-B5724E8C9A89}" srcOrd="4" destOrd="0" presId="urn:microsoft.com/office/officeart/2005/8/layout/cycle6"/>
    <dgm:cxn modelId="{5C6829E7-2CFA-49B7-9FC6-DBC515FF263E}" type="presParOf" srcId="{5F0E0242-6C7D-4D6C-999F-EC28986F13E0}" destId="{B4CA9C77-FE23-495F-99EB-7012A621C129}" srcOrd="5" destOrd="0" presId="urn:microsoft.com/office/officeart/2005/8/layout/cycle6"/>
    <dgm:cxn modelId="{1475A964-479E-4B2A-918B-5319973EEA44}" type="presParOf" srcId="{5F0E0242-6C7D-4D6C-999F-EC28986F13E0}" destId="{AAF45BF1-8646-4A08-B6BC-AA8A4C56442D}" srcOrd="6" destOrd="0" presId="urn:microsoft.com/office/officeart/2005/8/layout/cycle6"/>
    <dgm:cxn modelId="{37F7F7BC-A243-431B-9296-2DED6A416819}" type="presParOf" srcId="{5F0E0242-6C7D-4D6C-999F-EC28986F13E0}" destId="{EEA18491-B85C-4BAD-AAEC-024B21B15348}" srcOrd="7" destOrd="0" presId="urn:microsoft.com/office/officeart/2005/8/layout/cycle6"/>
    <dgm:cxn modelId="{5FDE2F64-6AB2-4116-A44B-B73E215BD020}" type="presParOf" srcId="{5F0E0242-6C7D-4D6C-999F-EC28986F13E0}" destId="{4E0113DD-1C2B-4951-AC80-6205549C5035}" srcOrd="8" destOrd="0" presId="urn:microsoft.com/office/officeart/2005/8/layout/cycle6"/>
    <dgm:cxn modelId="{39F3F5D6-14DB-4529-8331-891A82B37C79}" type="presParOf" srcId="{5F0E0242-6C7D-4D6C-999F-EC28986F13E0}" destId="{84A05834-4E57-4112-951A-7C4161F27762}" srcOrd="9" destOrd="0" presId="urn:microsoft.com/office/officeart/2005/8/layout/cycle6"/>
    <dgm:cxn modelId="{E0383BC9-8FEB-4E39-8D3A-2C0284423957}" type="presParOf" srcId="{5F0E0242-6C7D-4D6C-999F-EC28986F13E0}" destId="{E7E96BEB-BE1B-412D-BBBF-0386053D6EDE}" srcOrd="10" destOrd="0" presId="urn:microsoft.com/office/officeart/2005/8/layout/cycle6"/>
    <dgm:cxn modelId="{C44CAF86-1C10-4DFE-874D-1621A84EA8FC}" type="presParOf" srcId="{5F0E0242-6C7D-4D6C-999F-EC28986F13E0}" destId="{23FB56B6-7932-489E-9865-43E1888F42CB}"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9015F-7998-4EC7-B52D-2D5DD9FBEC71}">
      <dsp:nvSpPr>
        <dsp:cNvPr id="0" name=""/>
        <dsp:cNvSpPr/>
      </dsp:nvSpPr>
      <dsp:spPr>
        <a:xfrm>
          <a:off x="1150427" y="589538"/>
          <a:ext cx="273903" cy="327620"/>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163798" y="602909"/>
        <a:ext cx="247161" cy="300878"/>
      </dsp:txXfrm>
    </dsp:sp>
    <dsp:sp modelId="{EB8625D3-7C6E-4A40-A7D1-CC91438CB129}">
      <dsp:nvSpPr>
        <dsp:cNvPr id="0" name=""/>
        <dsp:cNvSpPr/>
      </dsp:nvSpPr>
      <dsp:spPr>
        <a:xfrm>
          <a:off x="408975" y="753348"/>
          <a:ext cx="1756807" cy="1756807"/>
        </a:xfrm>
        <a:custGeom>
          <a:avLst/>
          <a:gdLst/>
          <a:ahLst/>
          <a:cxnLst/>
          <a:rect l="0" t="0" r="0" b="0"/>
          <a:pathLst>
            <a:path>
              <a:moveTo>
                <a:pt x="1025334" y="12375"/>
              </a:moveTo>
              <a:arcTo wR="878403" hR="878403" stAng="16777749"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353FE45-E1E4-444B-A015-3EA10217FF3F}">
      <dsp:nvSpPr>
        <dsp:cNvPr id="0" name=""/>
        <dsp:cNvSpPr/>
      </dsp:nvSpPr>
      <dsp:spPr>
        <a:xfrm>
          <a:off x="2028830" y="1467941"/>
          <a:ext cx="273903" cy="327620"/>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042201" y="1481312"/>
        <a:ext cx="247161" cy="300878"/>
      </dsp:txXfrm>
    </dsp:sp>
    <dsp:sp modelId="{B4CA9C77-FE23-495F-99EB-7012A621C129}">
      <dsp:nvSpPr>
        <dsp:cNvPr id="0" name=""/>
        <dsp:cNvSpPr/>
      </dsp:nvSpPr>
      <dsp:spPr>
        <a:xfrm>
          <a:off x="408975" y="753348"/>
          <a:ext cx="1756807" cy="1756807"/>
        </a:xfrm>
        <a:custGeom>
          <a:avLst/>
          <a:gdLst/>
          <a:ahLst/>
          <a:cxnLst/>
          <a:rect l="0" t="0" r="0" b="0"/>
          <a:pathLst>
            <a:path>
              <a:moveTo>
                <a:pt x="1739454" y="1052137"/>
              </a:moveTo>
              <a:arcTo wR="878403" hR="878403" stAng="684442"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AF45BF1-8646-4A08-B6BC-AA8A4C56442D}">
      <dsp:nvSpPr>
        <dsp:cNvPr id="0" name=""/>
        <dsp:cNvSpPr/>
      </dsp:nvSpPr>
      <dsp:spPr>
        <a:xfrm>
          <a:off x="1150427" y="2346345"/>
          <a:ext cx="273903" cy="327620"/>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163798" y="2359716"/>
        <a:ext cx="247161" cy="300878"/>
      </dsp:txXfrm>
    </dsp:sp>
    <dsp:sp modelId="{4E0113DD-1C2B-4951-AC80-6205549C5035}">
      <dsp:nvSpPr>
        <dsp:cNvPr id="0" name=""/>
        <dsp:cNvSpPr/>
      </dsp:nvSpPr>
      <dsp:spPr>
        <a:xfrm>
          <a:off x="408975" y="753348"/>
          <a:ext cx="1756807" cy="1756807"/>
        </a:xfrm>
        <a:custGeom>
          <a:avLst/>
          <a:gdLst/>
          <a:ahLst/>
          <a:cxnLst/>
          <a:rect l="0" t="0" r="0" b="0"/>
          <a:pathLst>
            <a:path>
              <a:moveTo>
                <a:pt x="731472" y="1744431"/>
              </a:moveTo>
              <a:arcTo wR="878403" hR="878403" stAng="5977749"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4A05834-4E57-4112-951A-7C4161F27762}">
      <dsp:nvSpPr>
        <dsp:cNvPr id="0" name=""/>
        <dsp:cNvSpPr/>
      </dsp:nvSpPr>
      <dsp:spPr>
        <a:xfrm>
          <a:off x="272023" y="1467941"/>
          <a:ext cx="273903" cy="327620"/>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85394" y="1481312"/>
        <a:ext cx="247161" cy="300878"/>
      </dsp:txXfrm>
    </dsp:sp>
    <dsp:sp modelId="{23FB56B6-7932-489E-9865-43E1888F42CB}">
      <dsp:nvSpPr>
        <dsp:cNvPr id="0" name=""/>
        <dsp:cNvSpPr/>
      </dsp:nvSpPr>
      <dsp:spPr>
        <a:xfrm>
          <a:off x="408975" y="753348"/>
          <a:ext cx="1756807" cy="1756807"/>
        </a:xfrm>
        <a:custGeom>
          <a:avLst/>
          <a:gdLst/>
          <a:ahLst/>
          <a:cxnLst/>
          <a:rect l="0" t="0" r="0" b="0"/>
          <a:pathLst>
            <a:path>
              <a:moveTo>
                <a:pt x="17352" y="704669"/>
              </a:moveTo>
              <a:arcTo wR="878403" hR="878403" stAng="11484442"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9015F-7998-4EC7-B52D-2D5DD9FBEC71}">
      <dsp:nvSpPr>
        <dsp:cNvPr id="0" name=""/>
        <dsp:cNvSpPr/>
      </dsp:nvSpPr>
      <dsp:spPr>
        <a:xfrm>
          <a:off x="1150427" y="589538"/>
          <a:ext cx="273903" cy="327620"/>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163798" y="602909"/>
        <a:ext cx="247161" cy="300878"/>
      </dsp:txXfrm>
    </dsp:sp>
    <dsp:sp modelId="{EB8625D3-7C6E-4A40-A7D1-CC91438CB129}">
      <dsp:nvSpPr>
        <dsp:cNvPr id="0" name=""/>
        <dsp:cNvSpPr/>
      </dsp:nvSpPr>
      <dsp:spPr>
        <a:xfrm>
          <a:off x="408975" y="753348"/>
          <a:ext cx="1756807" cy="1756807"/>
        </a:xfrm>
        <a:custGeom>
          <a:avLst/>
          <a:gdLst/>
          <a:ahLst/>
          <a:cxnLst/>
          <a:rect l="0" t="0" r="0" b="0"/>
          <a:pathLst>
            <a:path>
              <a:moveTo>
                <a:pt x="1025334" y="12375"/>
              </a:moveTo>
              <a:arcTo wR="878403" hR="878403" stAng="16777749"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353FE45-E1E4-444B-A015-3EA10217FF3F}">
      <dsp:nvSpPr>
        <dsp:cNvPr id="0" name=""/>
        <dsp:cNvSpPr/>
      </dsp:nvSpPr>
      <dsp:spPr>
        <a:xfrm>
          <a:off x="2028830" y="1467941"/>
          <a:ext cx="273903" cy="327620"/>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042201" y="1481312"/>
        <a:ext cx="247161" cy="300878"/>
      </dsp:txXfrm>
    </dsp:sp>
    <dsp:sp modelId="{B4CA9C77-FE23-495F-99EB-7012A621C129}">
      <dsp:nvSpPr>
        <dsp:cNvPr id="0" name=""/>
        <dsp:cNvSpPr/>
      </dsp:nvSpPr>
      <dsp:spPr>
        <a:xfrm>
          <a:off x="408975" y="753348"/>
          <a:ext cx="1756807" cy="1756807"/>
        </a:xfrm>
        <a:custGeom>
          <a:avLst/>
          <a:gdLst/>
          <a:ahLst/>
          <a:cxnLst/>
          <a:rect l="0" t="0" r="0" b="0"/>
          <a:pathLst>
            <a:path>
              <a:moveTo>
                <a:pt x="1739454" y="1052137"/>
              </a:moveTo>
              <a:arcTo wR="878403" hR="878403" stAng="684442"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AF45BF1-8646-4A08-B6BC-AA8A4C56442D}">
      <dsp:nvSpPr>
        <dsp:cNvPr id="0" name=""/>
        <dsp:cNvSpPr/>
      </dsp:nvSpPr>
      <dsp:spPr>
        <a:xfrm>
          <a:off x="1150427" y="2346345"/>
          <a:ext cx="273903" cy="327620"/>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163798" y="2359716"/>
        <a:ext cx="247161" cy="300878"/>
      </dsp:txXfrm>
    </dsp:sp>
    <dsp:sp modelId="{4E0113DD-1C2B-4951-AC80-6205549C5035}">
      <dsp:nvSpPr>
        <dsp:cNvPr id="0" name=""/>
        <dsp:cNvSpPr/>
      </dsp:nvSpPr>
      <dsp:spPr>
        <a:xfrm>
          <a:off x="408975" y="753348"/>
          <a:ext cx="1756807" cy="1756807"/>
        </a:xfrm>
        <a:custGeom>
          <a:avLst/>
          <a:gdLst/>
          <a:ahLst/>
          <a:cxnLst/>
          <a:rect l="0" t="0" r="0" b="0"/>
          <a:pathLst>
            <a:path>
              <a:moveTo>
                <a:pt x="731472" y="1744431"/>
              </a:moveTo>
              <a:arcTo wR="878403" hR="878403" stAng="5977749"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4A05834-4E57-4112-951A-7C4161F27762}">
      <dsp:nvSpPr>
        <dsp:cNvPr id="0" name=""/>
        <dsp:cNvSpPr/>
      </dsp:nvSpPr>
      <dsp:spPr>
        <a:xfrm>
          <a:off x="272023" y="1467941"/>
          <a:ext cx="273903" cy="327620"/>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85394" y="1481312"/>
        <a:ext cx="247161" cy="300878"/>
      </dsp:txXfrm>
    </dsp:sp>
    <dsp:sp modelId="{23FB56B6-7932-489E-9865-43E1888F42CB}">
      <dsp:nvSpPr>
        <dsp:cNvPr id="0" name=""/>
        <dsp:cNvSpPr/>
      </dsp:nvSpPr>
      <dsp:spPr>
        <a:xfrm>
          <a:off x="408975" y="753348"/>
          <a:ext cx="1756807" cy="1756807"/>
        </a:xfrm>
        <a:custGeom>
          <a:avLst/>
          <a:gdLst/>
          <a:ahLst/>
          <a:cxnLst/>
          <a:rect l="0" t="0" r="0" b="0"/>
          <a:pathLst>
            <a:path>
              <a:moveTo>
                <a:pt x="17352" y="704669"/>
              </a:moveTo>
              <a:arcTo wR="878403" hR="878403" stAng="11484442"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9015F-7998-4EC7-B52D-2D5DD9FBEC71}">
      <dsp:nvSpPr>
        <dsp:cNvPr id="0" name=""/>
        <dsp:cNvSpPr/>
      </dsp:nvSpPr>
      <dsp:spPr>
        <a:xfrm>
          <a:off x="1150427" y="589538"/>
          <a:ext cx="273903" cy="327620"/>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163798" y="602909"/>
        <a:ext cx="247161" cy="300878"/>
      </dsp:txXfrm>
    </dsp:sp>
    <dsp:sp modelId="{EB8625D3-7C6E-4A40-A7D1-CC91438CB129}">
      <dsp:nvSpPr>
        <dsp:cNvPr id="0" name=""/>
        <dsp:cNvSpPr/>
      </dsp:nvSpPr>
      <dsp:spPr>
        <a:xfrm>
          <a:off x="408975" y="753348"/>
          <a:ext cx="1756807" cy="1756807"/>
        </a:xfrm>
        <a:custGeom>
          <a:avLst/>
          <a:gdLst/>
          <a:ahLst/>
          <a:cxnLst/>
          <a:rect l="0" t="0" r="0" b="0"/>
          <a:pathLst>
            <a:path>
              <a:moveTo>
                <a:pt x="1025334" y="12375"/>
              </a:moveTo>
              <a:arcTo wR="878403" hR="878403" stAng="16777749"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353FE45-E1E4-444B-A015-3EA10217FF3F}">
      <dsp:nvSpPr>
        <dsp:cNvPr id="0" name=""/>
        <dsp:cNvSpPr/>
      </dsp:nvSpPr>
      <dsp:spPr>
        <a:xfrm>
          <a:off x="2028830" y="1467941"/>
          <a:ext cx="273903" cy="327620"/>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042201" y="1481312"/>
        <a:ext cx="247161" cy="300878"/>
      </dsp:txXfrm>
    </dsp:sp>
    <dsp:sp modelId="{B4CA9C77-FE23-495F-99EB-7012A621C129}">
      <dsp:nvSpPr>
        <dsp:cNvPr id="0" name=""/>
        <dsp:cNvSpPr/>
      </dsp:nvSpPr>
      <dsp:spPr>
        <a:xfrm>
          <a:off x="408975" y="753348"/>
          <a:ext cx="1756807" cy="1756807"/>
        </a:xfrm>
        <a:custGeom>
          <a:avLst/>
          <a:gdLst/>
          <a:ahLst/>
          <a:cxnLst/>
          <a:rect l="0" t="0" r="0" b="0"/>
          <a:pathLst>
            <a:path>
              <a:moveTo>
                <a:pt x="1739454" y="1052137"/>
              </a:moveTo>
              <a:arcTo wR="878403" hR="878403" stAng="684442"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AF45BF1-8646-4A08-B6BC-AA8A4C56442D}">
      <dsp:nvSpPr>
        <dsp:cNvPr id="0" name=""/>
        <dsp:cNvSpPr/>
      </dsp:nvSpPr>
      <dsp:spPr>
        <a:xfrm>
          <a:off x="1150427" y="2346345"/>
          <a:ext cx="273903" cy="327620"/>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163798" y="2359716"/>
        <a:ext cx="247161" cy="300878"/>
      </dsp:txXfrm>
    </dsp:sp>
    <dsp:sp modelId="{4E0113DD-1C2B-4951-AC80-6205549C5035}">
      <dsp:nvSpPr>
        <dsp:cNvPr id="0" name=""/>
        <dsp:cNvSpPr/>
      </dsp:nvSpPr>
      <dsp:spPr>
        <a:xfrm>
          <a:off x="408975" y="753348"/>
          <a:ext cx="1756807" cy="1756807"/>
        </a:xfrm>
        <a:custGeom>
          <a:avLst/>
          <a:gdLst/>
          <a:ahLst/>
          <a:cxnLst/>
          <a:rect l="0" t="0" r="0" b="0"/>
          <a:pathLst>
            <a:path>
              <a:moveTo>
                <a:pt x="731472" y="1744431"/>
              </a:moveTo>
              <a:arcTo wR="878403" hR="878403" stAng="5977749"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4A05834-4E57-4112-951A-7C4161F27762}">
      <dsp:nvSpPr>
        <dsp:cNvPr id="0" name=""/>
        <dsp:cNvSpPr/>
      </dsp:nvSpPr>
      <dsp:spPr>
        <a:xfrm>
          <a:off x="272023" y="1467941"/>
          <a:ext cx="273903" cy="327620"/>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85394" y="1481312"/>
        <a:ext cx="247161" cy="300878"/>
      </dsp:txXfrm>
    </dsp:sp>
    <dsp:sp modelId="{23FB56B6-7932-489E-9865-43E1888F42CB}">
      <dsp:nvSpPr>
        <dsp:cNvPr id="0" name=""/>
        <dsp:cNvSpPr/>
      </dsp:nvSpPr>
      <dsp:spPr>
        <a:xfrm>
          <a:off x="408975" y="753348"/>
          <a:ext cx="1756807" cy="1756807"/>
        </a:xfrm>
        <a:custGeom>
          <a:avLst/>
          <a:gdLst/>
          <a:ahLst/>
          <a:cxnLst/>
          <a:rect l="0" t="0" r="0" b="0"/>
          <a:pathLst>
            <a:path>
              <a:moveTo>
                <a:pt x="17352" y="704669"/>
              </a:moveTo>
              <a:arcTo wR="878403" hR="878403" stAng="11484442"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9015F-7998-4EC7-B52D-2D5DD9FBEC71}">
      <dsp:nvSpPr>
        <dsp:cNvPr id="0" name=""/>
        <dsp:cNvSpPr/>
      </dsp:nvSpPr>
      <dsp:spPr>
        <a:xfrm>
          <a:off x="1150427" y="589538"/>
          <a:ext cx="273903" cy="327620"/>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163798" y="602909"/>
        <a:ext cx="247161" cy="300878"/>
      </dsp:txXfrm>
    </dsp:sp>
    <dsp:sp modelId="{EB8625D3-7C6E-4A40-A7D1-CC91438CB129}">
      <dsp:nvSpPr>
        <dsp:cNvPr id="0" name=""/>
        <dsp:cNvSpPr/>
      </dsp:nvSpPr>
      <dsp:spPr>
        <a:xfrm>
          <a:off x="408975" y="753348"/>
          <a:ext cx="1756807" cy="1756807"/>
        </a:xfrm>
        <a:custGeom>
          <a:avLst/>
          <a:gdLst/>
          <a:ahLst/>
          <a:cxnLst/>
          <a:rect l="0" t="0" r="0" b="0"/>
          <a:pathLst>
            <a:path>
              <a:moveTo>
                <a:pt x="1025334" y="12375"/>
              </a:moveTo>
              <a:arcTo wR="878403" hR="878403" stAng="16777749"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353FE45-E1E4-444B-A015-3EA10217FF3F}">
      <dsp:nvSpPr>
        <dsp:cNvPr id="0" name=""/>
        <dsp:cNvSpPr/>
      </dsp:nvSpPr>
      <dsp:spPr>
        <a:xfrm>
          <a:off x="2028830" y="1467941"/>
          <a:ext cx="273903" cy="327620"/>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042201" y="1481312"/>
        <a:ext cx="247161" cy="300878"/>
      </dsp:txXfrm>
    </dsp:sp>
    <dsp:sp modelId="{B4CA9C77-FE23-495F-99EB-7012A621C129}">
      <dsp:nvSpPr>
        <dsp:cNvPr id="0" name=""/>
        <dsp:cNvSpPr/>
      </dsp:nvSpPr>
      <dsp:spPr>
        <a:xfrm>
          <a:off x="408975" y="753348"/>
          <a:ext cx="1756807" cy="1756807"/>
        </a:xfrm>
        <a:custGeom>
          <a:avLst/>
          <a:gdLst/>
          <a:ahLst/>
          <a:cxnLst/>
          <a:rect l="0" t="0" r="0" b="0"/>
          <a:pathLst>
            <a:path>
              <a:moveTo>
                <a:pt x="1739454" y="1052137"/>
              </a:moveTo>
              <a:arcTo wR="878403" hR="878403" stAng="684442"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AF45BF1-8646-4A08-B6BC-AA8A4C56442D}">
      <dsp:nvSpPr>
        <dsp:cNvPr id="0" name=""/>
        <dsp:cNvSpPr/>
      </dsp:nvSpPr>
      <dsp:spPr>
        <a:xfrm>
          <a:off x="1150427" y="2346345"/>
          <a:ext cx="273903" cy="327620"/>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163798" y="2359716"/>
        <a:ext cx="247161" cy="300878"/>
      </dsp:txXfrm>
    </dsp:sp>
    <dsp:sp modelId="{4E0113DD-1C2B-4951-AC80-6205549C5035}">
      <dsp:nvSpPr>
        <dsp:cNvPr id="0" name=""/>
        <dsp:cNvSpPr/>
      </dsp:nvSpPr>
      <dsp:spPr>
        <a:xfrm>
          <a:off x="408975" y="753348"/>
          <a:ext cx="1756807" cy="1756807"/>
        </a:xfrm>
        <a:custGeom>
          <a:avLst/>
          <a:gdLst/>
          <a:ahLst/>
          <a:cxnLst/>
          <a:rect l="0" t="0" r="0" b="0"/>
          <a:pathLst>
            <a:path>
              <a:moveTo>
                <a:pt x="731472" y="1744431"/>
              </a:moveTo>
              <a:arcTo wR="878403" hR="878403" stAng="5977749"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4A05834-4E57-4112-951A-7C4161F27762}">
      <dsp:nvSpPr>
        <dsp:cNvPr id="0" name=""/>
        <dsp:cNvSpPr/>
      </dsp:nvSpPr>
      <dsp:spPr>
        <a:xfrm>
          <a:off x="272023" y="1467941"/>
          <a:ext cx="273903" cy="327620"/>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85394" y="1481312"/>
        <a:ext cx="247161" cy="300878"/>
      </dsp:txXfrm>
    </dsp:sp>
    <dsp:sp modelId="{23FB56B6-7932-489E-9865-43E1888F42CB}">
      <dsp:nvSpPr>
        <dsp:cNvPr id="0" name=""/>
        <dsp:cNvSpPr/>
      </dsp:nvSpPr>
      <dsp:spPr>
        <a:xfrm>
          <a:off x="408975" y="753348"/>
          <a:ext cx="1756807" cy="1756807"/>
        </a:xfrm>
        <a:custGeom>
          <a:avLst/>
          <a:gdLst/>
          <a:ahLst/>
          <a:cxnLst/>
          <a:rect l="0" t="0" r="0" b="0"/>
          <a:pathLst>
            <a:path>
              <a:moveTo>
                <a:pt x="17352" y="704669"/>
              </a:moveTo>
              <a:arcTo wR="878403" hR="878403" stAng="11484442"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9015F-7998-4EC7-B52D-2D5DD9FBEC71}">
      <dsp:nvSpPr>
        <dsp:cNvPr id="0" name=""/>
        <dsp:cNvSpPr/>
      </dsp:nvSpPr>
      <dsp:spPr>
        <a:xfrm>
          <a:off x="1150427" y="589538"/>
          <a:ext cx="273903" cy="327620"/>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163798" y="602909"/>
        <a:ext cx="247161" cy="300878"/>
      </dsp:txXfrm>
    </dsp:sp>
    <dsp:sp modelId="{EB8625D3-7C6E-4A40-A7D1-CC91438CB129}">
      <dsp:nvSpPr>
        <dsp:cNvPr id="0" name=""/>
        <dsp:cNvSpPr/>
      </dsp:nvSpPr>
      <dsp:spPr>
        <a:xfrm>
          <a:off x="408975" y="753348"/>
          <a:ext cx="1756807" cy="1756807"/>
        </a:xfrm>
        <a:custGeom>
          <a:avLst/>
          <a:gdLst/>
          <a:ahLst/>
          <a:cxnLst/>
          <a:rect l="0" t="0" r="0" b="0"/>
          <a:pathLst>
            <a:path>
              <a:moveTo>
                <a:pt x="1025334" y="12375"/>
              </a:moveTo>
              <a:arcTo wR="878403" hR="878403" stAng="16777749"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353FE45-E1E4-444B-A015-3EA10217FF3F}">
      <dsp:nvSpPr>
        <dsp:cNvPr id="0" name=""/>
        <dsp:cNvSpPr/>
      </dsp:nvSpPr>
      <dsp:spPr>
        <a:xfrm>
          <a:off x="2028830" y="1467941"/>
          <a:ext cx="273903" cy="327620"/>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042201" y="1481312"/>
        <a:ext cx="247161" cy="300878"/>
      </dsp:txXfrm>
    </dsp:sp>
    <dsp:sp modelId="{B4CA9C77-FE23-495F-99EB-7012A621C129}">
      <dsp:nvSpPr>
        <dsp:cNvPr id="0" name=""/>
        <dsp:cNvSpPr/>
      </dsp:nvSpPr>
      <dsp:spPr>
        <a:xfrm>
          <a:off x="408975" y="753348"/>
          <a:ext cx="1756807" cy="1756807"/>
        </a:xfrm>
        <a:custGeom>
          <a:avLst/>
          <a:gdLst/>
          <a:ahLst/>
          <a:cxnLst/>
          <a:rect l="0" t="0" r="0" b="0"/>
          <a:pathLst>
            <a:path>
              <a:moveTo>
                <a:pt x="1739454" y="1052137"/>
              </a:moveTo>
              <a:arcTo wR="878403" hR="878403" stAng="684442"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AF45BF1-8646-4A08-B6BC-AA8A4C56442D}">
      <dsp:nvSpPr>
        <dsp:cNvPr id="0" name=""/>
        <dsp:cNvSpPr/>
      </dsp:nvSpPr>
      <dsp:spPr>
        <a:xfrm>
          <a:off x="1150427" y="2346345"/>
          <a:ext cx="273903" cy="327620"/>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163798" y="2359716"/>
        <a:ext cx="247161" cy="300878"/>
      </dsp:txXfrm>
    </dsp:sp>
    <dsp:sp modelId="{4E0113DD-1C2B-4951-AC80-6205549C5035}">
      <dsp:nvSpPr>
        <dsp:cNvPr id="0" name=""/>
        <dsp:cNvSpPr/>
      </dsp:nvSpPr>
      <dsp:spPr>
        <a:xfrm>
          <a:off x="408975" y="753348"/>
          <a:ext cx="1756807" cy="1756807"/>
        </a:xfrm>
        <a:custGeom>
          <a:avLst/>
          <a:gdLst/>
          <a:ahLst/>
          <a:cxnLst/>
          <a:rect l="0" t="0" r="0" b="0"/>
          <a:pathLst>
            <a:path>
              <a:moveTo>
                <a:pt x="731472" y="1744431"/>
              </a:moveTo>
              <a:arcTo wR="878403" hR="878403" stAng="5977749"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4A05834-4E57-4112-951A-7C4161F27762}">
      <dsp:nvSpPr>
        <dsp:cNvPr id="0" name=""/>
        <dsp:cNvSpPr/>
      </dsp:nvSpPr>
      <dsp:spPr>
        <a:xfrm>
          <a:off x="272023" y="1467941"/>
          <a:ext cx="273903" cy="327620"/>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85394" y="1481312"/>
        <a:ext cx="247161" cy="300878"/>
      </dsp:txXfrm>
    </dsp:sp>
    <dsp:sp modelId="{23FB56B6-7932-489E-9865-43E1888F42CB}">
      <dsp:nvSpPr>
        <dsp:cNvPr id="0" name=""/>
        <dsp:cNvSpPr/>
      </dsp:nvSpPr>
      <dsp:spPr>
        <a:xfrm>
          <a:off x="408975" y="753348"/>
          <a:ext cx="1756807" cy="1756807"/>
        </a:xfrm>
        <a:custGeom>
          <a:avLst/>
          <a:gdLst/>
          <a:ahLst/>
          <a:cxnLst/>
          <a:rect l="0" t="0" r="0" b="0"/>
          <a:pathLst>
            <a:path>
              <a:moveTo>
                <a:pt x="17352" y="704669"/>
              </a:moveTo>
              <a:arcTo wR="878403" hR="878403" stAng="11484442"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9015F-7998-4EC7-B52D-2D5DD9FBEC71}">
      <dsp:nvSpPr>
        <dsp:cNvPr id="0" name=""/>
        <dsp:cNvSpPr/>
      </dsp:nvSpPr>
      <dsp:spPr>
        <a:xfrm>
          <a:off x="1150427" y="589538"/>
          <a:ext cx="273903" cy="327620"/>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163798" y="602909"/>
        <a:ext cx="247161" cy="300878"/>
      </dsp:txXfrm>
    </dsp:sp>
    <dsp:sp modelId="{EB8625D3-7C6E-4A40-A7D1-CC91438CB129}">
      <dsp:nvSpPr>
        <dsp:cNvPr id="0" name=""/>
        <dsp:cNvSpPr/>
      </dsp:nvSpPr>
      <dsp:spPr>
        <a:xfrm>
          <a:off x="408975" y="753348"/>
          <a:ext cx="1756807" cy="1756807"/>
        </a:xfrm>
        <a:custGeom>
          <a:avLst/>
          <a:gdLst/>
          <a:ahLst/>
          <a:cxnLst/>
          <a:rect l="0" t="0" r="0" b="0"/>
          <a:pathLst>
            <a:path>
              <a:moveTo>
                <a:pt x="1025334" y="12375"/>
              </a:moveTo>
              <a:arcTo wR="878403" hR="878403" stAng="16777749"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353FE45-E1E4-444B-A015-3EA10217FF3F}">
      <dsp:nvSpPr>
        <dsp:cNvPr id="0" name=""/>
        <dsp:cNvSpPr/>
      </dsp:nvSpPr>
      <dsp:spPr>
        <a:xfrm>
          <a:off x="2028830" y="1467941"/>
          <a:ext cx="273903" cy="327620"/>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042201" y="1481312"/>
        <a:ext cx="247161" cy="300878"/>
      </dsp:txXfrm>
    </dsp:sp>
    <dsp:sp modelId="{B4CA9C77-FE23-495F-99EB-7012A621C129}">
      <dsp:nvSpPr>
        <dsp:cNvPr id="0" name=""/>
        <dsp:cNvSpPr/>
      </dsp:nvSpPr>
      <dsp:spPr>
        <a:xfrm>
          <a:off x="408975" y="753348"/>
          <a:ext cx="1756807" cy="1756807"/>
        </a:xfrm>
        <a:custGeom>
          <a:avLst/>
          <a:gdLst/>
          <a:ahLst/>
          <a:cxnLst/>
          <a:rect l="0" t="0" r="0" b="0"/>
          <a:pathLst>
            <a:path>
              <a:moveTo>
                <a:pt x="1739454" y="1052137"/>
              </a:moveTo>
              <a:arcTo wR="878403" hR="878403" stAng="684442"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AF45BF1-8646-4A08-B6BC-AA8A4C56442D}">
      <dsp:nvSpPr>
        <dsp:cNvPr id="0" name=""/>
        <dsp:cNvSpPr/>
      </dsp:nvSpPr>
      <dsp:spPr>
        <a:xfrm>
          <a:off x="1150427" y="2346345"/>
          <a:ext cx="273903" cy="327620"/>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163798" y="2359716"/>
        <a:ext cx="247161" cy="300878"/>
      </dsp:txXfrm>
    </dsp:sp>
    <dsp:sp modelId="{4E0113DD-1C2B-4951-AC80-6205549C5035}">
      <dsp:nvSpPr>
        <dsp:cNvPr id="0" name=""/>
        <dsp:cNvSpPr/>
      </dsp:nvSpPr>
      <dsp:spPr>
        <a:xfrm>
          <a:off x="408975" y="753348"/>
          <a:ext cx="1756807" cy="1756807"/>
        </a:xfrm>
        <a:custGeom>
          <a:avLst/>
          <a:gdLst/>
          <a:ahLst/>
          <a:cxnLst/>
          <a:rect l="0" t="0" r="0" b="0"/>
          <a:pathLst>
            <a:path>
              <a:moveTo>
                <a:pt x="731472" y="1744431"/>
              </a:moveTo>
              <a:arcTo wR="878403" hR="878403" stAng="5977749"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4A05834-4E57-4112-951A-7C4161F27762}">
      <dsp:nvSpPr>
        <dsp:cNvPr id="0" name=""/>
        <dsp:cNvSpPr/>
      </dsp:nvSpPr>
      <dsp:spPr>
        <a:xfrm>
          <a:off x="272023" y="1467941"/>
          <a:ext cx="273903" cy="327620"/>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85394" y="1481312"/>
        <a:ext cx="247161" cy="300878"/>
      </dsp:txXfrm>
    </dsp:sp>
    <dsp:sp modelId="{23FB56B6-7932-489E-9865-43E1888F42CB}">
      <dsp:nvSpPr>
        <dsp:cNvPr id="0" name=""/>
        <dsp:cNvSpPr/>
      </dsp:nvSpPr>
      <dsp:spPr>
        <a:xfrm>
          <a:off x="408975" y="753348"/>
          <a:ext cx="1756807" cy="1756807"/>
        </a:xfrm>
        <a:custGeom>
          <a:avLst/>
          <a:gdLst/>
          <a:ahLst/>
          <a:cxnLst/>
          <a:rect l="0" t="0" r="0" b="0"/>
          <a:pathLst>
            <a:path>
              <a:moveTo>
                <a:pt x="17352" y="704669"/>
              </a:moveTo>
              <a:arcTo wR="878403" hR="878403" stAng="11484442"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9015F-7998-4EC7-B52D-2D5DD9FBEC71}">
      <dsp:nvSpPr>
        <dsp:cNvPr id="0" name=""/>
        <dsp:cNvSpPr/>
      </dsp:nvSpPr>
      <dsp:spPr>
        <a:xfrm>
          <a:off x="1150427" y="589538"/>
          <a:ext cx="273903" cy="327620"/>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163798" y="602909"/>
        <a:ext cx="247161" cy="300878"/>
      </dsp:txXfrm>
    </dsp:sp>
    <dsp:sp modelId="{EB8625D3-7C6E-4A40-A7D1-CC91438CB129}">
      <dsp:nvSpPr>
        <dsp:cNvPr id="0" name=""/>
        <dsp:cNvSpPr/>
      </dsp:nvSpPr>
      <dsp:spPr>
        <a:xfrm>
          <a:off x="408975" y="753348"/>
          <a:ext cx="1756807" cy="1756807"/>
        </a:xfrm>
        <a:custGeom>
          <a:avLst/>
          <a:gdLst/>
          <a:ahLst/>
          <a:cxnLst/>
          <a:rect l="0" t="0" r="0" b="0"/>
          <a:pathLst>
            <a:path>
              <a:moveTo>
                <a:pt x="1025334" y="12375"/>
              </a:moveTo>
              <a:arcTo wR="878403" hR="878403" stAng="16777749"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353FE45-E1E4-444B-A015-3EA10217FF3F}">
      <dsp:nvSpPr>
        <dsp:cNvPr id="0" name=""/>
        <dsp:cNvSpPr/>
      </dsp:nvSpPr>
      <dsp:spPr>
        <a:xfrm>
          <a:off x="2028830" y="1467941"/>
          <a:ext cx="273903" cy="327620"/>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042201" y="1481312"/>
        <a:ext cx="247161" cy="300878"/>
      </dsp:txXfrm>
    </dsp:sp>
    <dsp:sp modelId="{B4CA9C77-FE23-495F-99EB-7012A621C129}">
      <dsp:nvSpPr>
        <dsp:cNvPr id="0" name=""/>
        <dsp:cNvSpPr/>
      </dsp:nvSpPr>
      <dsp:spPr>
        <a:xfrm>
          <a:off x="408975" y="753348"/>
          <a:ext cx="1756807" cy="1756807"/>
        </a:xfrm>
        <a:custGeom>
          <a:avLst/>
          <a:gdLst/>
          <a:ahLst/>
          <a:cxnLst/>
          <a:rect l="0" t="0" r="0" b="0"/>
          <a:pathLst>
            <a:path>
              <a:moveTo>
                <a:pt x="1739454" y="1052137"/>
              </a:moveTo>
              <a:arcTo wR="878403" hR="878403" stAng="684442"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AF45BF1-8646-4A08-B6BC-AA8A4C56442D}">
      <dsp:nvSpPr>
        <dsp:cNvPr id="0" name=""/>
        <dsp:cNvSpPr/>
      </dsp:nvSpPr>
      <dsp:spPr>
        <a:xfrm>
          <a:off x="1150427" y="2346345"/>
          <a:ext cx="273903" cy="327620"/>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163798" y="2359716"/>
        <a:ext cx="247161" cy="300878"/>
      </dsp:txXfrm>
    </dsp:sp>
    <dsp:sp modelId="{4E0113DD-1C2B-4951-AC80-6205549C5035}">
      <dsp:nvSpPr>
        <dsp:cNvPr id="0" name=""/>
        <dsp:cNvSpPr/>
      </dsp:nvSpPr>
      <dsp:spPr>
        <a:xfrm>
          <a:off x="408975" y="753348"/>
          <a:ext cx="1756807" cy="1756807"/>
        </a:xfrm>
        <a:custGeom>
          <a:avLst/>
          <a:gdLst/>
          <a:ahLst/>
          <a:cxnLst/>
          <a:rect l="0" t="0" r="0" b="0"/>
          <a:pathLst>
            <a:path>
              <a:moveTo>
                <a:pt x="731472" y="1744431"/>
              </a:moveTo>
              <a:arcTo wR="878403" hR="878403" stAng="5977749"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4A05834-4E57-4112-951A-7C4161F27762}">
      <dsp:nvSpPr>
        <dsp:cNvPr id="0" name=""/>
        <dsp:cNvSpPr/>
      </dsp:nvSpPr>
      <dsp:spPr>
        <a:xfrm>
          <a:off x="272023" y="1467941"/>
          <a:ext cx="273903" cy="327620"/>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85394" y="1481312"/>
        <a:ext cx="247161" cy="300878"/>
      </dsp:txXfrm>
    </dsp:sp>
    <dsp:sp modelId="{23FB56B6-7932-489E-9865-43E1888F42CB}">
      <dsp:nvSpPr>
        <dsp:cNvPr id="0" name=""/>
        <dsp:cNvSpPr/>
      </dsp:nvSpPr>
      <dsp:spPr>
        <a:xfrm>
          <a:off x="408975" y="753348"/>
          <a:ext cx="1756807" cy="1756807"/>
        </a:xfrm>
        <a:custGeom>
          <a:avLst/>
          <a:gdLst/>
          <a:ahLst/>
          <a:cxnLst/>
          <a:rect l="0" t="0" r="0" b="0"/>
          <a:pathLst>
            <a:path>
              <a:moveTo>
                <a:pt x="17352" y="704669"/>
              </a:moveTo>
              <a:arcTo wR="878403" hR="878403" stAng="11484442"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9015F-7998-4EC7-B52D-2D5DD9FBEC71}">
      <dsp:nvSpPr>
        <dsp:cNvPr id="0" name=""/>
        <dsp:cNvSpPr/>
      </dsp:nvSpPr>
      <dsp:spPr>
        <a:xfrm>
          <a:off x="1150427" y="589538"/>
          <a:ext cx="273903" cy="327620"/>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163798" y="602909"/>
        <a:ext cx="247161" cy="300878"/>
      </dsp:txXfrm>
    </dsp:sp>
    <dsp:sp modelId="{EB8625D3-7C6E-4A40-A7D1-CC91438CB129}">
      <dsp:nvSpPr>
        <dsp:cNvPr id="0" name=""/>
        <dsp:cNvSpPr/>
      </dsp:nvSpPr>
      <dsp:spPr>
        <a:xfrm>
          <a:off x="408975" y="753348"/>
          <a:ext cx="1756807" cy="1756807"/>
        </a:xfrm>
        <a:custGeom>
          <a:avLst/>
          <a:gdLst/>
          <a:ahLst/>
          <a:cxnLst/>
          <a:rect l="0" t="0" r="0" b="0"/>
          <a:pathLst>
            <a:path>
              <a:moveTo>
                <a:pt x="1025334" y="12375"/>
              </a:moveTo>
              <a:arcTo wR="878403" hR="878403" stAng="16777749"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353FE45-E1E4-444B-A015-3EA10217FF3F}">
      <dsp:nvSpPr>
        <dsp:cNvPr id="0" name=""/>
        <dsp:cNvSpPr/>
      </dsp:nvSpPr>
      <dsp:spPr>
        <a:xfrm>
          <a:off x="2028830" y="1467941"/>
          <a:ext cx="273903" cy="327620"/>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042201" y="1481312"/>
        <a:ext cx="247161" cy="300878"/>
      </dsp:txXfrm>
    </dsp:sp>
    <dsp:sp modelId="{B4CA9C77-FE23-495F-99EB-7012A621C129}">
      <dsp:nvSpPr>
        <dsp:cNvPr id="0" name=""/>
        <dsp:cNvSpPr/>
      </dsp:nvSpPr>
      <dsp:spPr>
        <a:xfrm>
          <a:off x="408975" y="753348"/>
          <a:ext cx="1756807" cy="1756807"/>
        </a:xfrm>
        <a:custGeom>
          <a:avLst/>
          <a:gdLst/>
          <a:ahLst/>
          <a:cxnLst/>
          <a:rect l="0" t="0" r="0" b="0"/>
          <a:pathLst>
            <a:path>
              <a:moveTo>
                <a:pt x="1739454" y="1052137"/>
              </a:moveTo>
              <a:arcTo wR="878403" hR="878403" stAng="684442"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AF45BF1-8646-4A08-B6BC-AA8A4C56442D}">
      <dsp:nvSpPr>
        <dsp:cNvPr id="0" name=""/>
        <dsp:cNvSpPr/>
      </dsp:nvSpPr>
      <dsp:spPr>
        <a:xfrm>
          <a:off x="1150427" y="2346345"/>
          <a:ext cx="273903" cy="327620"/>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163798" y="2359716"/>
        <a:ext cx="247161" cy="300878"/>
      </dsp:txXfrm>
    </dsp:sp>
    <dsp:sp modelId="{4E0113DD-1C2B-4951-AC80-6205549C5035}">
      <dsp:nvSpPr>
        <dsp:cNvPr id="0" name=""/>
        <dsp:cNvSpPr/>
      </dsp:nvSpPr>
      <dsp:spPr>
        <a:xfrm>
          <a:off x="408975" y="753348"/>
          <a:ext cx="1756807" cy="1756807"/>
        </a:xfrm>
        <a:custGeom>
          <a:avLst/>
          <a:gdLst/>
          <a:ahLst/>
          <a:cxnLst/>
          <a:rect l="0" t="0" r="0" b="0"/>
          <a:pathLst>
            <a:path>
              <a:moveTo>
                <a:pt x="731472" y="1744431"/>
              </a:moveTo>
              <a:arcTo wR="878403" hR="878403" stAng="5977749"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4A05834-4E57-4112-951A-7C4161F27762}">
      <dsp:nvSpPr>
        <dsp:cNvPr id="0" name=""/>
        <dsp:cNvSpPr/>
      </dsp:nvSpPr>
      <dsp:spPr>
        <a:xfrm>
          <a:off x="272023" y="1467941"/>
          <a:ext cx="273903" cy="327620"/>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85394" y="1481312"/>
        <a:ext cx="247161" cy="300878"/>
      </dsp:txXfrm>
    </dsp:sp>
    <dsp:sp modelId="{23FB56B6-7932-489E-9865-43E1888F42CB}">
      <dsp:nvSpPr>
        <dsp:cNvPr id="0" name=""/>
        <dsp:cNvSpPr/>
      </dsp:nvSpPr>
      <dsp:spPr>
        <a:xfrm>
          <a:off x="408975" y="753348"/>
          <a:ext cx="1756807" cy="1756807"/>
        </a:xfrm>
        <a:custGeom>
          <a:avLst/>
          <a:gdLst/>
          <a:ahLst/>
          <a:cxnLst/>
          <a:rect l="0" t="0" r="0" b="0"/>
          <a:pathLst>
            <a:path>
              <a:moveTo>
                <a:pt x="17352" y="704669"/>
              </a:moveTo>
              <a:arcTo wR="878403" hR="878403" stAng="11484442"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3D293-BBA4-413D-BAEC-65C50D279CCC}" type="datetimeFigureOut">
              <a:rPr lang="en-US" smtClean="0"/>
              <a:t>11/7/2022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F7485-651B-4BCB-B730-7646DA78D47A}" type="slidenum">
              <a:rPr lang="en-US" smtClean="0"/>
              <a:t>‹#›</a:t>
            </a:fld>
            <a:endParaRPr lang="en-US"/>
          </a:p>
        </p:txBody>
      </p:sp>
    </p:spTree>
    <p:extLst>
      <p:ext uri="{BB962C8B-B14F-4D97-AF65-F5344CB8AC3E}">
        <p14:creationId xmlns:p14="http://schemas.microsoft.com/office/powerpoint/2010/main" val="3412709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5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225" name="Google Shape;225;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78746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Byzantine nodes can coordinate, all other rational nodes may get anywhere between -f and +f than me (with the constraint that the number of messages is between 0 and (n-f)</a:t>
            </a:r>
            <a:r>
              <a:rPr lang="en-US" dirty="0" err="1"/>
              <a:t>q+f</a:t>
            </a:r>
            <a:r>
              <a:rPr lang="en-US" dirty="0"/>
              <a:t>), and Byzantine nodes can deliver any number in that range with perfect precision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0AD296-9421-DA41-88D7-3DEC3FFD09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9290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inferences allow the nodes to make commit decisions.</a:t>
            </a:r>
          </a:p>
          <a:p>
            <a:r>
              <a:rPr lang="en-US" dirty="0"/>
              <a:t>We use iterated deletion of dominated strategies to find out.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0AD296-9421-DA41-88D7-3DEC3FFD09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54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0AD296-9421-DA41-88D7-3DEC3FFD09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7930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3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86370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3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4808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3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96663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taking an economics lens at this stuff and ask how it will affect the performance of the system in equilibrium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0AD296-9421-DA41-88D7-3DEC3FFD09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357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analysis, we use a simple model. We call it a consensus game.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0AD296-9421-DA41-88D7-3DEC3FFD09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02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contribution here is interpreting blockchain BFT protocols withing economics framework, so that we can derive further insights and implications. First thing we do is to characterize all symmetric equilibria in this simple model. We start with what could be a candidate symmetric equilibrium, and then we pin down conditions under which it exists.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0AD296-9421-DA41-88D7-3DEC3FFD09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7597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any candidate equilibrium, a node can make a couple of inferences from the # of messages it received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0AD296-9421-DA41-88D7-3DEC3FFD09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090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given the # of received messages, a node can make inferences about # other nodes received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0AD296-9421-DA41-88D7-3DEC3FFD09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90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A29AAE-2970-46AB-9248-7D212C10EF73}"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578C1-9051-4B16-9ED7-4799446969A7}" type="slidenum">
              <a:rPr lang="en-US" smtClean="0"/>
              <a:t>‹#›</a:t>
            </a:fld>
            <a:endParaRPr lang="en-US"/>
          </a:p>
        </p:txBody>
      </p:sp>
    </p:spTree>
    <p:extLst>
      <p:ext uri="{BB962C8B-B14F-4D97-AF65-F5344CB8AC3E}">
        <p14:creationId xmlns:p14="http://schemas.microsoft.com/office/powerpoint/2010/main" val="1817883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A29AAE-2970-46AB-9248-7D212C10EF73}"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578C1-9051-4B16-9ED7-4799446969A7}" type="slidenum">
              <a:rPr lang="en-US" smtClean="0"/>
              <a:t>‹#›</a:t>
            </a:fld>
            <a:endParaRPr lang="en-US"/>
          </a:p>
        </p:txBody>
      </p:sp>
    </p:spTree>
    <p:extLst>
      <p:ext uri="{BB962C8B-B14F-4D97-AF65-F5344CB8AC3E}">
        <p14:creationId xmlns:p14="http://schemas.microsoft.com/office/powerpoint/2010/main" val="1347840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A29AAE-2970-46AB-9248-7D212C10EF73}"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578C1-9051-4B16-9ED7-4799446969A7}" type="slidenum">
              <a:rPr lang="en-US" smtClean="0"/>
              <a:t>‹#›</a:t>
            </a:fld>
            <a:endParaRPr lang="en-US"/>
          </a:p>
        </p:txBody>
      </p:sp>
    </p:spTree>
    <p:extLst>
      <p:ext uri="{BB962C8B-B14F-4D97-AF65-F5344CB8AC3E}">
        <p14:creationId xmlns:p14="http://schemas.microsoft.com/office/powerpoint/2010/main" val="1900638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 name="Google Shape;15;p3"/>
          <p:cNvSpPr txBox="1">
            <a:spLocks noGrp="1"/>
          </p:cNvSpPr>
          <p:nvPr>
            <p:ph type="body" idx="1"/>
          </p:nvPr>
        </p:nvSpPr>
        <p:spPr>
          <a:xfrm>
            <a:off x="457200" y="1600200"/>
            <a:ext cx="8229600" cy="4967573"/>
          </a:xfrm>
          <a:prstGeom prst="rect">
            <a:avLst/>
          </a:prstGeom>
          <a:noFill/>
          <a:ln>
            <a:noFill/>
          </a:ln>
        </p:spPr>
        <p:txBody>
          <a:bodyPr spcFirstLastPara="1" wrap="square" lIns="91425" tIns="91425" rIns="91425" bIns="91425" anchor="t" anchorCtr="0"/>
          <a:lstStyle>
            <a:lvl1pPr marL="457200" lvl="0" indent="-228600" rtl="0">
              <a:spcBef>
                <a:spcPts val="0"/>
              </a:spcBef>
              <a:spcAft>
                <a:spcPts val="0"/>
              </a:spcAft>
              <a:buSzPts val="1400"/>
              <a:buNone/>
              <a:defRPr/>
            </a:lvl1pPr>
            <a:lvl2pPr marL="914400" lvl="1" indent="-228600" rtl="0">
              <a:spcBef>
                <a:spcPts val="0"/>
              </a:spcBef>
              <a:spcAft>
                <a:spcPts val="0"/>
              </a:spcAft>
              <a:buSzPts val="1400"/>
              <a:buNone/>
              <a:defRPr/>
            </a:lvl2pPr>
            <a:lvl3pPr marL="1371600" lvl="2" indent="-228600" rtl="0">
              <a:spcBef>
                <a:spcPts val="0"/>
              </a:spcBef>
              <a:spcAft>
                <a:spcPts val="0"/>
              </a:spcAft>
              <a:buSzPts val="1400"/>
              <a:buNone/>
              <a:defRPr/>
            </a:lvl3pPr>
            <a:lvl4pPr marL="1828800" lvl="3" indent="-228600" rtl="0">
              <a:spcBef>
                <a:spcPts val="0"/>
              </a:spcBef>
              <a:spcAft>
                <a:spcPts val="0"/>
              </a:spcAft>
              <a:buSzPts val="1400"/>
              <a:buNone/>
              <a:defRPr/>
            </a:lvl4pPr>
            <a:lvl5pPr marL="2286000" lvl="4" indent="-228600" rtl="0">
              <a:spcBef>
                <a:spcPts val="0"/>
              </a:spcBef>
              <a:spcAft>
                <a:spcPts val="0"/>
              </a:spcAft>
              <a:buSzPts val="1400"/>
              <a:buNone/>
              <a:defRPr/>
            </a:lvl5pPr>
            <a:lvl6pPr marL="2743200" lvl="5" indent="-228600" rtl="0">
              <a:spcBef>
                <a:spcPts val="0"/>
              </a:spcBef>
              <a:spcAft>
                <a:spcPts val="0"/>
              </a:spcAft>
              <a:buSzPts val="1400"/>
              <a:buNone/>
              <a:defRPr/>
            </a:lvl6pPr>
            <a:lvl7pPr marL="3200400" lvl="6" indent="-228600" rtl="0">
              <a:spcBef>
                <a:spcPts val="0"/>
              </a:spcBef>
              <a:spcAft>
                <a:spcPts val="0"/>
              </a:spcAft>
              <a:buSzPts val="1400"/>
              <a:buNone/>
              <a:defRPr/>
            </a:lvl7pPr>
            <a:lvl8pPr marL="3657600" lvl="7" indent="-228600" rtl="0">
              <a:spcBef>
                <a:spcPts val="0"/>
              </a:spcBef>
              <a:spcAft>
                <a:spcPts val="0"/>
              </a:spcAft>
              <a:buSzPts val="1400"/>
              <a:buNone/>
              <a:defRPr/>
            </a:lvl8pPr>
            <a:lvl9pPr marL="4114800" lvl="8" indent="-228600" rtl="0">
              <a:spcBef>
                <a:spcPts val="0"/>
              </a:spcBef>
              <a:spcAft>
                <a:spcPts val="0"/>
              </a:spcAft>
              <a:buSzPts val="1400"/>
              <a:buNone/>
              <a:defRPr/>
            </a:lvl9pPr>
          </a:lstStyle>
          <a:p>
            <a:endParaRPr/>
          </a:p>
        </p:txBody>
      </p:sp>
    </p:spTree>
    <p:extLst>
      <p:ext uri="{BB962C8B-B14F-4D97-AF65-F5344CB8AC3E}">
        <p14:creationId xmlns:p14="http://schemas.microsoft.com/office/powerpoint/2010/main" val="1822151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3FEF2-FDE2-48C3-8695-6E42DDAF6B4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9D9E260-FA30-452C-9955-900D7E82BE5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4E0FB2C-C82A-45DC-9D70-52EFC80CAECC}"/>
              </a:ext>
            </a:extLst>
          </p:cNvPr>
          <p:cNvSpPr>
            <a:spLocks noGrp="1"/>
          </p:cNvSpPr>
          <p:nvPr>
            <p:ph type="dt" sz="half" idx="10"/>
          </p:nvPr>
        </p:nvSpPr>
        <p:spPr/>
        <p:txBody>
          <a:bodyPr/>
          <a:lstStyle/>
          <a:p>
            <a:fld id="{24A77D2F-3C95-416A-9CD9-9DC3F3151B01}" type="datetimeFigureOut">
              <a:rPr lang="en-US" smtClean="0"/>
              <a:t>11/7/2022</a:t>
            </a:fld>
            <a:endParaRPr lang="en-US"/>
          </a:p>
        </p:txBody>
      </p:sp>
      <p:sp>
        <p:nvSpPr>
          <p:cNvPr id="5" name="Footer Placeholder 4">
            <a:extLst>
              <a:ext uri="{FF2B5EF4-FFF2-40B4-BE49-F238E27FC236}">
                <a16:creationId xmlns:a16="http://schemas.microsoft.com/office/drawing/2014/main" id="{E95B9477-7300-4188-B8AC-A96868833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365814-B723-4A11-A94F-205DD17A3D2E}"/>
              </a:ext>
            </a:extLst>
          </p:cNvPr>
          <p:cNvSpPr>
            <a:spLocks noGrp="1"/>
          </p:cNvSpPr>
          <p:nvPr>
            <p:ph type="sldNum" sz="quarter" idx="12"/>
          </p:nvPr>
        </p:nvSpPr>
        <p:spPr/>
        <p:txBody>
          <a:bodyPr/>
          <a:lstStyle/>
          <a:p>
            <a:fld id="{47194681-90AF-4426-8AE1-34297143B84D}" type="slidenum">
              <a:rPr lang="en-US" smtClean="0"/>
              <a:t>‹#›</a:t>
            </a:fld>
            <a:endParaRPr lang="en-US"/>
          </a:p>
        </p:txBody>
      </p:sp>
    </p:spTree>
    <p:extLst>
      <p:ext uri="{BB962C8B-B14F-4D97-AF65-F5344CB8AC3E}">
        <p14:creationId xmlns:p14="http://schemas.microsoft.com/office/powerpoint/2010/main" val="1952707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B54DA-671A-4D0F-95A6-A4AEC860E7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90C857-FF54-49FA-ABAC-295F9AA622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3215D-41E6-4453-8109-95EE577FE148}"/>
              </a:ext>
            </a:extLst>
          </p:cNvPr>
          <p:cNvSpPr>
            <a:spLocks noGrp="1"/>
          </p:cNvSpPr>
          <p:nvPr>
            <p:ph type="dt" sz="half" idx="10"/>
          </p:nvPr>
        </p:nvSpPr>
        <p:spPr/>
        <p:txBody>
          <a:bodyPr/>
          <a:lstStyle/>
          <a:p>
            <a:fld id="{24A77D2F-3C95-416A-9CD9-9DC3F3151B01}" type="datetimeFigureOut">
              <a:rPr lang="en-US" smtClean="0"/>
              <a:t>11/7/2022</a:t>
            </a:fld>
            <a:endParaRPr lang="en-US"/>
          </a:p>
        </p:txBody>
      </p:sp>
      <p:sp>
        <p:nvSpPr>
          <p:cNvPr id="5" name="Footer Placeholder 4">
            <a:extLst>
              <a:ext uri="{FF2B5EF4-FFF2-40B4-BE49-F238E27FC236}">
                <a16:creationId xmlns:a16="http://schemas.microsoft.com/office/drawing/2014/main" id="{020E396A-9D6F-4715-813F-028A44A0F9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873C7-D62E-4F43-B3B6-260F9241C178}"/>
              </a:ext>
            </a:extLst>
          </p:cNvPr>
          <p:cNvSpPr>
            <a:spLocks noGrp="1"/>
          </p:cNvSpPr>
          <p:nvPr>
            <p:ph type="sldNum" sz="quarter" idx="12"/>
          </p:nvPr>
        </p:nvSpPr>
        <p:spPr/>
        <p:txBody>
          <a:bodyPr/>
          <a:lstStyle/>
          <a:p>
            <a:fld id="{47194681-90AF-4426-8AE1-34297143B84D}" type="slidenum">
              <a:rPr lang="en-US" smtClean="0"/>
              <a:t>‹#›</a:t>
            </a:fld>
            <a:endParaRPr lang="en-US"/>
          </a:p>
        </p:txBody>
      </p:sp>
    </p:spTree>
    <p:extLst>
      <p:ext uri="{BB962C8B-B14F-4D97-AF65-F5344CB8AC3E}">
        <p14:creationId xmlns:p14="http://schemas.microsoft.com/office/powerpoint/2010/main" val="3008345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2677-450C-40EB-8F7A-FD9741169F6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E71BCDF-A3AF-41D8-8AE1-3743FF5C222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9DBDC9-3725-4AB4-BF8A-273FB5952F5E}"/>
              </a:ext>
            </a:extLst>
          </p:cNvPr>
          <p:cNvSpPr>
            <a:spLocks noGrp="1"/>
          </p:cNvSpPr>
          <p:nvPr>
            <p:ph type="dt" sz="half" idx="10"/>
          </p:nvPr>
        </p:nvSpPr>
        <p:spPr/>
        <p:txBody>
          <a:bodyPr/>
          <a:lstStyle/>
          <a:p>
            <a:fld id="{24A77D2F-3C95-416A-9CD9-9DC3F3151B01}" type="datetimeFigureOut">
              <a:rPr lang="en-US" smtClean="0"/>
              <a:t>11/7/2022</a:t>
            </a:fld>
            <a:endParaRPr lang="en-US"/>
          </a:p>
        </p:txBody>
      </p:sp>
      <p:sp>
        <p:nvSpPr>
          <p:cNvPr id="5" name="Footer Placeholder 4">
            <a:extLst>
              <a:ext uri="{FF2B5EF4-FFF2-40B4-BE49-F238E27FC236}">
                <a16:creationId xmlns:a16="http://schemas.microsoft.com/office/drawing/2014/main" id="{9735B9C3-1226-4A5C-9C65-4651473A9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6A316-F124-430D-9E4B-1A58CB309847}"/>
              </a:ext>
            </a:extLst>
          </p:cNvPr>
          <p:cNvSpPr>
            <a:spLocks noGrp="1"/>
          </p:cNvSpPr>
          <p:nvPr>
            <p:ph type="sldNum" sz="quarter" idx="12"/>
          </p:nvPr>
        </p:nvSpPr>
        <p:spPr/>
        <p:txBody>
          <a:bodyPr/>
          <a:lstStyle/>
          <a:p>
            <a:fld id="{47194681-90AF-4426-8AE1-34297143B84D}" type="slidenum">
              <a:rPr lang="en-US" smtClean="0"/>
              <a:t>‹#›</a:t>
            </a:fld>
            <a:endParaRPr lang="en-US"/>
          </a:p>
        </p:txBody>
      </p:sp>
    </p:spTree>
    <p:extLst>
      <p:ext uri="{BB962C8B-B14F-4D97-AF65-F5344CB8AC3E}">
        <p14:creationId xmlns:p14="http://schemas.microsoft.com/office/powerpoint/2010/main" val="2927454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E0B04-9B79-4146-9B3C-7EBA98CB6D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95775B-5775-4ED2-B2B4-DB835D9790B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033D8C-C1B7-44B4-AA33-8D7101FC7A8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50E6BC-E32B-43FD-89FD-38CB6A850CB2}"/>
              </a:ext>
            </a:extLst>
          </p:cNvPr>
          <p:cNvSpPr>
            <a:spLocks noGrp="1"/>
          </p:cNvSpPr>
          <p:nvPr>
            <p:ph type="dt" sz="half" idx="10"/>
          </p:nvPr>
        </p:nvSpPr>
        <p:spPr/>
        <p:txBody>
          <a:bodyPr/>
          <a:lstStyle/>
          <a:p>
            <a:fld id="{24A77D2F-3C95-416A-9CD9-9DC3F3151B01}" type="datetimeFigureOut">
              <a:rPr lang="en-US" smtClean="0"/>
              <a:t>11/7/2022</a:t>
            </a:fld>
            <a:endParaRPr lang="en-US"/>
          </a:p>
        </p:txBody>
      </p:sp>
      <p:sp>
        <p:nvSpPr>
          <p:cNvPr id="6" name="Footer Placeholder 5">
            <a:extLst>
              <a:ext uri="{FF2B5EF4-FFF2-40B4-BE49-F238E27FC236}">
                <a16:creationId xmlns:a16="http://schemas.microsoft.com/office/drawing/2014/main" id="{D6979A32-C30A-4F90-9C49-78087036BC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18A37D-FD5B-4438-B686-879D41380340}"/>
              </a:ext>
            </a:extLst>
          </p:cNvPr>
          <p:cNvSpPr>
            <a:spLocks noGrp="1"/>
          </p:cNvSpPr>
          <p:nvPr>
            <p:ph type="sldNum" sz="quarter" idx="12"/>
          </p:nvPr>
        </p:nvSpPr>
        <p:spPr/>
        <p:txBody>
          <a:bodyPr/>
          <a:lstStyle/>
          <a:p>
            <a:fld id="{47194681-90AF-4426-8AE1-34297143B84D}" type="slidenum">
              <a:rPr lang="en-US" smtClean="0"/>
              <a:t>‹#›</a:t>
            </a:fld>
            <a:endParaRPr lang="en-US"/>
          </a:p>
        </p:txBody>
      </p:sp>
    </p:spTree>
    <p:extLst>
      <p:ext uri="{BB962C8B-B14F-4D97-AF65-F5344CB8AC3E}">
        <p14:creationId xmlns:p14="http://schemas.microsoft.com/office/powerpoint/2010/main" val="3584524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EFDEC-0873-4A27-AF2C-BA03BC84E2C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2A1ED2-65D8-43A7-99BA-16B9ECCBC81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BBBC6AE-944E-477F-853E-EEF7FFCC45D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6BB7F2-B934-428D-8AC9-A2526F15CF2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408C4BF-1B6A-4FED-B4E9-B7BADC9EFF9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1B1EDD-9358-4103-8010-03EC33EEE6BC}"/>
              </a:ext>
            </a:extLst>
          </p:cNvPr>
          <p:cNvSpPr>
            <a:spLocks noGrp="1"/>
          </p:cNvSpPr>
          <p:nvPr>
            <p:ph type="dt" sz="half" idx="10"/>
          </p:nvPr>
        </p:nvSpPr>
        <p:spPr/>
        <p:txBody>
          <a:bodyPr/>
          <a:lstStyle/>
          <a:p>
            <a:fld id="{24A77D2F-3C95-416A-9CD9-9DC3F3151B01}" type="datetimeFigureOut">
              <a:rPr lang="en-US" smtClean="0"/>
              <a:t>11/7/2022</a:t>
            </a:fld>
            <a:endParaRPr lang="en-US"/>
          </a:p>
        </p:txBody>
      </p:sp>
      <p:sp>
        <p:nvSpPr>
          <p:cNvPr id="8" name="Footer Placeholder 7">
            <a:extLst>
              <a:ext uri="{FF2B5EF4-FFF2-40B4-BE49-F238E27FC236}">
                <a16:creationId xmlns:a16="http://schemas.microsoft.com/office/drawing/2014/main" id="{FCC5D5B2-6A8C-4EC6-9658-A4C8D1446D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706261-E2F4-47D7-A978-879159CA9E57}"/>
              </a:ext>
            </a:extLst>
          </p:cNvPr>
          <p:cNvSpPr>
            <a:spLocks noGrp="1"/>
          </p:cNvSpPr>
          <p:nvPr>
            <p:ph type="sldNum" sz="quarter" idx="12"/>
          </p:nvPr>
        </p:nvSpPr>
        <p:spPr/>
        <p:txBody>
          <a:bodyPr/>
          <a:lstStyle/>
          <a:p>
            <a:fld id="{47194681-90AF-4426-8AE1-34297143B84D}" type="slidenum">
              <a:rPr lang="en-US" smtClean="0"/>
              <a:t>‹#›</a:t>
            </a:fld>
            <a:endParaRPr lang="en-US"/>
          </a:p>
        </p:txBody>
      </p:sp>
    </p:spTree>
    <p:extLst>
      <p:ext uri="{BB962C8B-B14F-4D97-AF65-F5344CB8AC3E}">
        <p14:creationId xmlns:p14="http://schemas.microsoft.com/office/powerpoint/2010/main" val="1593469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53101-2396-431A-A14E-9F21665751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258752-640E-41AE-A1F9-65F54CE7A84B}"/>
              </a:ext>
            </a:extLst>
          </p:cNvPr>
          <p:cNvSpPr>
            <a:spLocks noGrp="1"/>
          </p:cNvSpPr>
          <p:nvPr>
            <p:ph type="dt" sz="half" idx="10"/>
          </p:nvPr>
        </p:nvSpPr>
        <p:spPr/>
        <p:txBody>
          <a:bodyPr/>
          <a:lstStyle/>
          <a:p>
            <a:fld id="{24A77D2F-3C95-416A-9CD9-9DC3F3151B01}" type="datetimeFigureOut">
              <a:rPr lang="en-US" smtClean="0"/>
              <a:t>11/7/2022</a:t>
            </a:fld>
            <a:endParaRPr lang="en-US"/>
          </a:p>
        </p:txBody>
      </p:sp>
      <p:sp>
        <p:nvSpPr>
          <p:cNvPr id="4" name="Footer Placeholder 3">
            <a:extLst>
              <a:ext uri="{FF2B5EF4-FFF2-40B4-BE49-F238E27FC236}">
                <a16:creationId xmlns:a16="http://schemas.microsoft.com/office/drawing/2014/main" id="{48BF9554-8F31-45D2-921A-FD4121EA2F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3A72A2-AB8B-4ECD-A367-37715CD1BB2F}"/>
              </a:ext>
            </a:extLst>
          </p:cNvPr>
          <p:cNvSpPr>
            <a:spLocks noGrp="1"/>
          </p:cNvSpPr>
          <p:nvPr>
            <p:ph type="sldNum" sz="quarter" idx="12"/>
          </p:nvPr>
        </p:nvSpPr>
        <p:spPr/>
        <p:txBody>
          <a:bodyPr/>
          <a:lstStyle/>
          <a:p>
            <a:fld id="{47194681-90AF-4426-8AE1-34297143B84D}" type="slidenum">
              <a:rPr lang="en-US" smtClean="0"/>
              <a:t>‹#›</a:t>
            </a:fld>
            <a:endParaRPr lang="en-US"/>
          </a:p>
        </p:txBody>
      </p:sp>
    </p:spTree>
    <p:extLst>
      <p:ext uri="{BB962C8B-B14F-4D97-AF65-F5344CB8AC3E}">
        <p14:creationId xmlns:p14="http://schemas.microsoft.com/office/powerpoint/2010/main" val="3962644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F90264-4F7E-4407-BE19-1F4838B75DD0}"/>
              </a:ext>
            </a:extLst>
          </p:cNvPr>
          <p:cNvSpPr>
            <a:spLocks noGrp="1"/>
          </p:cNvSpPr>
          <p:nvPr>
            <p:ph type="dt" sz="half" idx="10"/>
          </p:nvPr>
        </p:nvSpPr>
        <p:spPr/>
        <p:txBody>
          <a:bodyPr/>
          <a:lstStyle/>
          <a:p>
            <a:fld id="{24A77D2F-3C95-416A-9CD9-9DC3F3151B01}" type="datetimeFigureOut">
              <a:rPr lang="en-US" smtClean="0"/>
              <a:t>11/7/2022</a:t>
            </a:fld>
            <a:endParaRPr lang="en-US"/>
          </a:p>
        </p:txBody>
      </p:sp>
      <p:sp>
        <p:nvSpPr>
          <p:cNvPr id="3" name="Footer Placeholder 2">
            <a:extLst>
              <a:ext uri="{FF2B5EF4-FFF2-40B4-BE49-F238E27FC236}">
                <a16:creationId xmlns:a16="http://schemas.microsoft.com/office/drawing/2014/main" id="{5798D34C-52C8-4FCB-B385-4DD01A1B8A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51D916-DC3C-425A-91AB-E694FB27C04D}"/>
              </a:ext>
            </a:extLst>
          </p:cNvPr>
          <p:cNvSpPr>
            <a:spLocks noGrp="1"/>
          </p:cNvSpPr>
          <p:nvPr>
            <p:ph type="sldNum" sz="quarter" idx="12"/>
          </p:nvPr>
        </p:nvSpPr>
        <p:spPr/>
        <p:txBody>
          <a:bodyPr/>
          <a:lstStyle/>
          <a:p>
            <a:fld id="{47194681-90AF-4426-8AE1-34297143B84D}" type="slidenum">
              <a:rPr lang="en-US" smtClean="0"/>
              <a:t>‹#›</a:t>
            </a:fld>
            <a:endParaRPr lang="en-US"/>
          </a:p>
        </p:txBody>
      </p:sp>
    </p:spTree>
    <p:extLst>
      <p:ext uri="{BB962C8B-B14F-4D97-AF65-F5344CB8AC3E}">
        <p14:creationId xmlns:p14="http://schemas.microsoft.com/office/powerpoint/2010/main" val="3177149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A29AAE-2970-46AB-9248-7D212C10EF73}"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578C1-9051-4B16-9ED7-4799446969A7}" type="slidenum">
              <a:rPr lang="en-US" smtClean="0"/>
              <a:t>‹#›</a:t>
            </a:fld>
            <a:endParaRPr lang="en-US"/>
          </a:p>
        </p:txBody>
      </p:sp>
    </p:spTree>
    <p:extLst>
      <p:ext uri="{BB962C8B-B14F-4D97-AF65-F5344CB8AC3E}">
        <p14:creationId xmlns:p14="http://schemas.microsoft.com/office/powerpoint/2010/main" val="858110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B39D-64FE-4771-AD08-34207693DB1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1C27671-6ADF-4F8F-80EC-5EFBF73BDB2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B81473-DE3C-4E29-BE9B-B5F318C593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F542FBD-AC86-4DFA-B60D-BAA58B62E89A}"/>
              </a:ext>
            </a:extLst>
          </p:cNvPr>
          <p:cNvSpPr>
            <a:spLocks noGrp="1"/>
          </p:cNvSpPr>
          <p:nvPr>
            <p:ph type="dt" sz="half" idx="10"/>
          </p:nvPr>
        </p:nvSpPr>
        <p:spPr/>
        <p:txBody>
          <a:bodyPr/>
          <a:lstStyle/>
          <a:p>
            <a:fld id="{24A77D2F-3C95-416A-9CD9-9DC3F3151B01}" type="datetimeFigureOut">
              <a:rPr lang="en-US" smtClean="0"/>
              <a:t>11/7/2022</a:t>
            </a:fld>
            <a:endParaRPr lang="en-US"/>
          </a:p>
        </p:txBody>
      </p:sp>
      <p:sp>
        <p:nvSpPr>
          <p:cNvPr id="6" name="Footer Placeholder 5">
            <a:extLst>
              <a:ext uri="{FF2B5EF4-FFF2-40B4-BE49-F238E27FC236}">
                <a16:creationId xmlns:a16="http://schemas.microsoft.com/office/drawing/2014/main" id="{D6FE6BA1-6D27-4D3B-957B-DCC2267D7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13F13-9230-407D-BB12-9064D0291BDE}"/>
              </a:ext>
            </a:extLst>
          </p:cNvPr>
          <p:cNvSpPr>
            <a:spLocks noGrp="1"/>
          </p:cNvSpPr>
          <p:nvPr>
            <p:ph type="sldNum" sz="quarter" idx="12"/>
          </p:nvPr>
        </p:nvSpPr>
        <p:spPr/>
        <p:txBody>
          <a:bodyPr/>
          <a:lstStyle/>
          <a:p>
            <a:fld id="{47194681-90AF-4426-8AE1-34297143B84D}" type="slidenum">
              <a:rPr lang="en-US" smtClean="0"/>
              <a:t>‹#›</a:t>
            </a:fld>
            <a:endParaRPr lang="en-US"/>
          </a:p>
        </p:txBody>
      </p:sp>
    </p:spTree>
    <p:extLst>
      <p:ext uri="{BB962C8B-B14F-4D97-AF65-F5344CB8AC3E}">
        <p14:creationId xmlns:p14="http://schemas.microsoft.com/office/powerpoint/2010/main" val="1833149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D9937-EF55-47CE-84FF-78B68DE94A2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E0A5EBF-1917-4111-B2B6-557AD29A539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45D9DA2-3005-450F-ABD0-1291BD54B5E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3FB0019-C06F-4F4E-9F76-D05DD41F8D5B}"/>
              </a:ext>
            </a:extLst>
          </p:cNvPr>
          <p:cNvSpPr>
            <a:spLocks noGrp="1"/>
          </p:cNvSpPr>
          <p:nvPr>
            <p:ph type="dt" sz="half" idx="10"/>
          </p:nvPr>
        </p:nvSpPr>
        <p:spPr/>
        <p:txBody>
          <a:bodyPr/>
          <a:lstStyle/>
          <a:p>
            <a:fld id="{24A77D2F-3C95-416A-9CD9-9DC3F3151B01}" type="datetimeFigureOut">
              <a:rPr lang="en-US" smtClean="0"/>
              <a:t>11/7/2022</a:t>
            </a:fld>
            <a:endParaRPr lang="en-US"/>
          </a:p>
        </p:txBody>
      </p:sp>
      <p:sp>
        <p:nvSpPr>
          <p:cNvPr id="6" name="Footer Placeholder 5">
            <a:extLst>
              <a:ext uri="{FF2B5EF4-FFF2-40B4-BE49-F238E27FC236}">
                <a16:creationId xmlns:a16="http://schemas.microsoft.com/office/drawing/2014/main" id="{D25EFA05-2E98-482D-BBA1-8A614B7872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4F404-A09F-4E80-B00F-08877AFBD2D6}"/>
              </a:ext>
            </a:extLst>
          </p:cNvPr>
          <p:cNvSpPr>
            <a:spLocks noGrp="1"/>
          </p:cNvSpPr>
          <p:nvPr>
            <p:ph type="sldNum" sz="quarter" idx="12"/>
          </p:nvPr>
        </p:nvSpPr>
        <p:spPr/>
        <p:txBody>
          <a:bodyPr/>
          <a:lstStyle/>
          <a:p>
            <a:fld id="{47194681-90AF-4426-8AE1-34297143B84D}" type="slidenum">
              <a:rPr lang="en-US" smtClean="0"/>
              <a:t>‹#›</a:t>
            </a:fld>
            <a:endParaRPr lang="en-US"/>
          </a:p>
        </p:txBody>
      </p:sp>
    </p:spTree>
    <p:extLst>
      <p:ext uri="{BB962C8B-B14F-4D97-AF65-F5344CB8AC3E}">
        <p14:creationId xmlns:p14="http://schemas.microsoft.com/office/powerpoint/2010/main" val="4114965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79D8D-5A66-4FAD-AE85-FC40FC4E1F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E331E2-4311-48A3-8824-0EA1BF0B3E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AA56FF-EFED-41B4-A39B-B1BE8B6D977B}"/>
              </a:ext>
            </a:extLst>
          </p:cNvPr>
          <p:cNvSpPr>
            <a:spLocks noGrp="1"/>
          </p:cNvSpPr>
          <p:nvPr>
            <p:ph type="dt" sz="half" idx="10"/>
          </p:nvPr>
        </p:nvSpPr>
        <p:spPr/>
        <p:txBody>
          <a:bodyPr/>
          <a:lstStyle/>
          <a:p>
            <a:fld id="{24A77D2F-3C95-416A-9CD9-9DC3F3151B01}" type="datetimeFigureOut">
              <a:rPr lang="en-US" smtClean="0"/>
              <a:t>11/7/2022</a:t>
            </a:fld>
            <a:endParaRPr lang="en-US"/>
          </a:p>
        </p:txBody>
      </p:sp>
      <p:sp>
        <p:nvSpPr>
          <p:cNvPr id="5" name="Footer Placeholder 4">
            <a:extLst>
              <a:ext uri="{FF2B5EF4-FFF2-40B4-BE49-F238E27FC236}">
                <a16:creationId xmlns:a16="http://schemas.microsoft.com/office/drawing/2014/main" id="{77EA2FC2-787B-4720-9A41-581E672C2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E571E6-2B40-4308-8802-E98CA9729B60}"/>
              </a:ext>
            </a:extLst>
          </p:cNvPr>
          <p:cNvSpPr>
            <a:spLocks noGrp="1"/>
          </p:cNvSpPr>
          <p:nvPr>
            <p:ph type="sldNum" sz="quarter" idx="12"/>
          </p:nvPr>
        </p:nvSpPr>
        <p:spPr/>
        <p:txBody>
          <a:bodyPr/>
          <a:lstStyle/>
          <a:p>
            <a:fld id="{47194681-90AF-4426-8AE1-34297143B84D}" type="slidenum">
              <a:rPr lang="en-US" smtClean="0"/>
              <a:t>‹#›</a:t>
            </a:fld>
            <a:endParaRPr lang="en-US"/>
          </a:p>
        </p:txBody>
      </p:sp>
    </p:spTree>
    <p:extLst>
      <p:ext uri="{BB962C8B-B14F-4D97-AF65-F5344CB8AC3E}">
        <p14:creationId xmlns:p14="http://schemas.microsoft.com/office/powerpoint/2010/main" val="2049148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1C4F4E-40E1-4DE4-B1D5-FB68567D273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803B84-42AE-4039-8E7A-0CCDB778598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C783E8-3DC7-42B9-A307-E21863C69B91}"/>
              </a:ext>
            </a:extLst>
          </p:cNvPr>
          <p:cNvSpPr>
            <a:spLocks noGrp="1"/>
          </p:cNvSpPr>
          <p:nvPr>
            <p:ph type="dt" sz="half" idx="10"/>
          </p:nvPr>
        </p:nvSpPr>
        <p:spPr/>
        <p:txBody>
          <a:bodyPr/>
          <a:lstStyle/>
          <a:p>
            <a:fld id="{24A77D2F-3C95-416A-9CD9-9DC3F3151B01}" type="datetimeFigureOut">
              <a:rPr lang="en-US" smtClean="0"/>
              <a:t>11/7/2022</a:t>
            </a:fld>
            <a:endParaRPr lang="en-US"/>
          </a:p>
        </p:txBody>
      </p:sp>
      <p:sp>
        <p:nvSpPr>
          <p:cNvPr id="5" name="Footer Placeholder 4">
            <a:extLst>
              <a:ext uri="{FF2B5EF4-FFF2-40B4-BE49-F238E27FC236}">
                <a16:creationId xmlns:a16="http://schemas.microsoft.com/office/drawing/2014/main" id="{75C4194B-23E2-4F95-8FB3-810A4A3BE0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7F6357-40F4-4F7A-B8AC-5EF7F922FE3A}"/>
              </a:ext>
            </a:extLst>
          </p:cNvPr>
          <p:cNvSpPr>
            <a:spLocks noGrp="1"/>
          </p:cNvSpPr>
          <p:nvPr>
            <p:ph type="sldNum" sz="quarter" idx="12"/>
          </p:nvPr>
        </p:nvSpPr>
        <p:spPr/>
        <p:txBody>
          <a:bodyPr/>
          <a:lstStyle/>
          <a:p>
            <a:fld id="{47194681-90AF-4426-8AE1-34297143B84D}" type="slidenum">
              <a:rPr lang="en-US" smtClean="0"/>
              <a:t>‹#›</a:t>
            </a:fld>
            <a:endParaRPr lang="en-US"/>
          </a:p>
        </p:txBody>
      </p:sp>
    </p:spTree>
    <p:extLst>
      <p:ext uri="{BB962C8B-B14F-4D97-AF65-F5344CB8AC3E}">
        <p14:creationId xmlns:p14="http://schemas.microsoft.com/office/powerpoint/2010/main" val="3518642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A29AAE-2970-46AB-9248-7D212C10EF73}"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578C1-9051-4B16-9ED7-4799446969A7}" type="slidenum">
              <a:rPr lang="en-US" smtClean="0"/>
              <a:t>‹#›</a:t>
            </a:fld>
            <a:endParaRPr lang="en-US"/>
          </a:p>
        </p:txBody>
      </p:sp>
    </p:spTree>
    <p:extLst>
      <p:ext uri="{BB962C8B-B14F-4D97-AF65-F5344CB8AC3E}">
        <p14:creationId xmlns:p14="http://schemas.microsoft.com/office/powerpoint/2010/main" val="4172989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A29AAE-2970-46AB-9248-7D212C10EF73}"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578C1-9051-4B16-9ED7-4799446969A7}" type="slidenum">
              <a:rPr lang="en-US" smtClean="0"/>
              <a:t>‹#›</a:t>
            </a:fld>
            <a:endParaRPr lang="en-US"/>
          </a:p>
        </p:txBody>
      </p:sp>
    </p:spTree>
    <p:extLst>
      <p:ext uri="{BB962C8B-B14F-4D97-AF65-F5344CB8AC3E}">
        <p14:creationId xmlns:p14="http://schemas.microsoft.com/office/powerpoint/2010/main" val="91779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A29AAE-2970-46AB-9248-7D212C10EF73}"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A578C1-9051-4B16-9ED7-4799446969A7}" type="slidenum">
              <a:rPr lang="en-US" smtClean="0"/>
              <a:t>‹#›</a:t>
            </a:fld>
            <a:endParaRPr lang="en-US"/>
          </a:p>
        </p:txBody>
      </p:sp>
    </p:spTree>
    <p:extLst>
      <p:ext uri="{BB962C8B-B14F-4D97-AF65-F5344CB8AC3E}">
        <p14:creationId xmlns:p14="http://schemas.microsoft.com/office/powerpoint/2010/main" val="3985626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A29AAE-2970-46AB-9248-7D212C10EF73}"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A578C1-9051-4B16-9ED7-4799446969A7}" type="slidenum">
              <a:rPr lang="en-US" smtClean="0"/>
              <a:t>‹#›</a:t>
            </a:fld>
            <a:endParaRPr lang="en-US"/>
          </a:p>
        </p:txBody>
      </p:sp>
    </p:spTree>
    <p:extLst>
      <p:ext uri="{BB962C8B-B14F-4D97-AF65-F5344CB8AC3E}">
        <p14:creationId xmlns:p14="http://schemas.microsoft.com/office/powerpoint/2010/main" val="820959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29AAE-2970-46AB-9248-7D212C10EF73}"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A578C1-9051-4B16-9ED7-4799446969A7}" type="slidenum">
              <a:rPr lang="en-US" smtClean="0"/>
              <a:t>‹#›</a:t>
            </a:fld>
            <a:endParaRPr lang="en-US"/>
          </a:p>
        </p:txBody>
      </p:sp>
    </p:spTree>
    <p:extLst>
      <p:ext uri="{BB962C8B-B14F-4D97-AF65-F5344CB8AC3E}">
        <p14:creationId xmlns:p14="http://schemas.microsoft.com/office/powerpoint/2010/main" val="1864069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A29AAE-2970-46AB-9248-7D212C10EF73}"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578C1-9051-4B16-9ED7-4799446969A7}" type="slidenum">
              <a:rPr lang="en-US" smtClean="0"/>
              <a:t>‹#›</a:t>
            </a:fld>
            <a:endParaRPr lang="en-US"/>
          </a:p>
        </p:txBody>
      </p:sp>
    </p:spTree>
    <p:extLst>
      <p:ext uri="{BB962C8B-B14F-4D97-AF65-F5344CB8AC3E}">
        <p14:creationId xmlns:p14="http://schemas.microsoft.com/office/powerpoint/2010/main" val="3031862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A29AAE-2970-46AB-9248-7D212C10EF73}"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578C1-9051-4B16-9ED7-4799446969A7}" type="slidenum">
              <a:rPr lang="en-US" smtClean="0"/>
              <a:t>‹#›</a:t>
            </a:fld>
            <a:endParaRPr lang="en-US"/>
          </a:p>
        </p:txBody>
      </p:sp>
    </p:spTree>
    <p:extLst>
      <p:ext uri="{BB962C8B-B14F-4D97-AF65-F5344CB8AC3E}">
        <p14:creationId xmlns:p14="http://schemas.microsoft.com/office/powerpoint/2010/main" val="1885379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A29AAE-2970-46AB-9248-7D212C10EF73}" type="datetimeFigureOut">
              <a:rPr lang="en-US" smtClean="0"/>
              <a:t>11/7/2022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A578C1-9051-4B16-9ED7-4799446969A7}" type="slidenum">
              <a:rPr lang="en-US" smtClean="0"/>
              <a:t>‹#›</a:t>
            </a:fld>
            <a:endParaRPr lang="en-US"/>
          </a:p>
        </p:txBody>
      </p:sp>
    </p:spTree>
    <p:extLst>
      <p:ext uri="{BB962C8B-B14F-4D97-AF65-F5344CB8AC3E}">
        <p14:creationId xmlns:p14="http://schemas.microsoft.com/office/powerpoint/2010/main" val="542176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815BFB-78F6-4405-BA79-DDF0511951E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09B73B-DBB7-4DD5-ADEE-B9BF05ED77F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B47F1-F9B6-4C18-B92C-E210F6BAA9C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4A77D2F-3C95-416A-9CD9-9DC3F3151B01}" type="datetimeFigureOut">
              <a:rPr lang="en-US" smtClean="0"/>
              <a:t>11/7/2022</a:t>
            </a:fld>
            <a:endParaRPr lang="en-US"/>
          </a:p>
        </p:txBody>
      </p:sp>
      <p:sp>
        <p:nvSpPr>
          <p:cNvPr id="5" name="Footer Placeholder 4">
            <a:extLst>
              <a:ext uri="{FF2B5EF4-FFF2-40B4-BE49-F238E27FC236}">
                <a16:creationId xmlns:a16="http://schemas.microsoft.com/office/drawing/2014/main" id="{BD5EB667-366C-4CF1-BA38-80705D65767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705596-1790-4616-AE44-854FB70E34B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194681-90AF-4426-8AE1-34297143B84D}" type="slidenum">
              <a:rPr lang="en-US" smtClean="0"/>
              <a:t>‹#›</a:t>
            </a:fld>
            <a:endParaRPr lang="en-US"/>
          </a:p>
        </p:txBody>
      </p:sp>
    </p:spTree>
    <p:extLst>
      <p:ext uri="{BB962C8B-B14F-4D97-AF65-F5344CB8AC3E}">
        <p14:creationId xmlns:p14="http://schemas.microsoft.com/office/powerpoint/2010/main" val="193092269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ttaiab.github.io/"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s://groups.csail.mit.edu/tds/papers/Lynch/jacm88.pd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users.cs.duke.edu/~kartik/papers/podc2019.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2.xml"/><Relationship Id="rId7" Type="http://schemas.openxmlformats.org/officeDocument/2006/relationships/image" Target="../media/image19.png"/><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9.png"/><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9.png"/><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5.xml"/><Relationship Id="rId7" Type="http://schemas.openxmlformats.org/officeDocument/2006/relationships/image" Target="../media/image19.png"/><Relationship Id="rId2" Type="http://schemas.openxmlformats.org/officeDocument/2006/relationships/diagramData" Target="../diagrams/data5.xml"/><Relationship Id="rId1" Type="http://schemas.openxmlformats.org/officeDocument/2006/relationships/slideLayout" Target="../slideLayouts/slideLayout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3.png"/><Relationship Id="rId2" Type="http://schemas.openxmlformats.org/officeDocument/2006/relationships/diagramData" Target="../diagrams/data6.xml"/><Relationship Id="rId1" Type="http://schemas.openxmlformats.org/officeDocument/2006/relationships/slideLayout" Target="../slideLayouts/slideLayout1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3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6.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8.png"/><Relationship Id="rId11" Type="http://schemas.openxmlformats.org/officeDocument/2006/relationships/image" Target="../media/image34.png"/><Relationship Id="rId5" Type="http://schemas.openxmlformats.org/officeDocument/2006/relationships/image" Target="../media/image27.png"/><Relationship Id="rId10" Type="http://schemas.openxmlformats.org/officeDocument/2006/relationships/image" Target="../media/image33.png"/><Relationship Id="rId4" Type="http://schemas.openxmlformats.org/officeDocument/2006/relationships/image" Target="../media/image26.png"/><Relationship Id="rId9"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7.png"/><Relationship Id="rId2" Type="http://schemas.openxmlformats.org/officeDocument/2006/relationships/image" Target="../media/image25.png"/><Relationship Id="rId1" Type="http://schemas.openxmlformats.org/officeDocument/2006/relationships/slideLayout" Target="../slideLayouts/slideLayout14.xml"/><Relationship Id="rId6" Type="http://schemas.openxmlformats.org/officeDocument/2006/relationships/image" Target="../media/image29.png"/><Relationship Id="rId11" Type="http://schemas.openxmlformats.org/officeDocument/2006/relationships/image" Target="../media/image35.png"/><Relationship Id="rId5" Type="http://schemas.openxmlformats.org/officeDocument/2006/relationships/image" Target="../media/image28.png"/><Relationship Id="rId10" Type="http://schemas.openxmlformats.org/officeDocument/2006/relationships/image" Target="../media/image34.png"/><Relationship Id="rId4" Type="http://schemas.openxmlformats.org/officeDocument/2006/relationships/image" Target="../media/image27.png"/><Relationship Id="rId9" Type="http://schemas.openxmlformats.org/officeDocument/2006/relationships/image" Target="../media/image33.png"/></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3.png"/></Relationships>
</file>

<file path=ppt/slides/_rels/slide4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9.png"/></Relationships>
</file>

<file path=ppt/slides/_rels/slide4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9.png"/></Relationships>
</file>

<file path=ppt/slides/_rels/slide4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41.png"/><Relationship Id="rId4" Type="http://schemas.openxmlformats.org/officeDocument/2006/relationships/image" Target="../media/image27.png"/><Relationship Id="rId9" Type="http://schemas.openxmlformats.org/officeDocument/2006/relationships/image" Target="../media/image39.png"/></Relationships>
</file>

<file path=ppt/slides/_rels/slide4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41.png"/><Relationship Id="rId4" Type="http://schemas.openxmlformats.org/officeDocument/2006/relationships/image" Target="../media/image27.png"/><Relationship Id="rId9" Type="http://schemas.openxmlformats.org/officeDocument/2006/relationships/image" Target="../media/image39.png"/></Relationships>
</file>

<file path=ppt/slides/_rels/slide4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41.png"/><Relationship Id="rId4" Type="http://schemas.openxmlformats.org/officeDocument/2006/relationships/image" Target="../media/image27.png"/><Relationship Id="rId9"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 Id="rId5" Type="http://schemas.openxmlformats.org/officeDocument/2006/relationships/image" Target="../media/image42.jpeg"/><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4.png"/><Relationship Id="rId2" Type="http://schemas.openxmlformats.org/officeDocument/2006/relationships/image" Target="../media/image25.png"/><Relationship Id="rId1" Type="http://schemas.openxmlformats.org/officeDocument/2006/relationships/slideLayout" Target="../slideLayouts/slideLayout14.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Consensus </a:t>
            </a:r>
            <a:br>
              <a:rPr lang="en-US" dirty="0"/>
            </a:br>
            <a:r>
              <a:rPr lang="en-US" dirty="0"/>
              <a:t>Introduction to Byzantine Fault Tolerance Problems</a:t>
            </a:r>
          </a:p>
        </p:txBody>
      </p:sp>
      <p:sp>
        <p:nvSpPr>
          <p:cNvPr id="3" name="Subtitle 2"/>
          <p:cNvSpPr>
            <a:spLocks noGrp="1"/>
          </p:cNvSpPr>
          <p:nvPr>
            <p:ph type="subTitle" idx="1"/>
          </p:nvPr>
        </p:nvSpPr>
        <p:spPr/>
        <p:txBody>
          <a:bodyPr/>
          <a:lstStyle/>
          <a:p>
            <a:r>
              <a:rPr lang="en-US" dirty="0"/>
              <a:t>Jiasun Li</a:t>
            </a:r>
          </a:p>
        </p:txBody>
      </p:sp>
    </p:spTree>
    <p:extLst>
      <p:ext uri="{BB962C8B-B14F-4D97-AF65-F5344CB8AC3E}">
        <p14:creationId xmlns:p14="http://schemas.microsoft.com/office/powerpoint/2010/main" val="94756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534400" cy="4525963"/>
              </a:xfrm>
            </p:spPr>
            <p:txBody>
              <a:bodyPr/>
              <a:lstStyle/>
              <a:p>
                <a:r>
                  <a:rPr lang="en-US" dirty="0"/>
                  <a:t>Simple problems if </a:t>
                </a:r>
                <a:r>
                  <a:rPr lang="en-US"/>
                  <a:t>common knowledge </a:t>
                </a:r>
                <a:r>
                  <a:rPr lang="en-US" dirty="0"/>
                  <a:t>that </a:t>
                </a:r>
              </a:p>
              <a:p>
                <a:pPr lvl="1"/>
                <a:r>
                  <a:rPr lang="en-US" dirty="0"/>
                  <a:t>All messages sent are received in a known fixed time</a:t>
                </a:r>
              </a:p>
              <a:p>
                <a:pPr lvl="1"/>
                <a:r>
                  <a:rPr lang="en-US" dirty="0"/>
                  <a:t>Nodes always work properly (no crashing or lying)</a:t>
                </a:r>
              </a:p>
              <a:p>
                <a:r>
                  <a:rPr lang="en-US" dirty="0"/>
                  <a:t>What if messages can be delayed? </a:t>
                </a:r>
              </a:p>
              <a:p>
                <a:pPr lvl="1"/>
                <a:r>
                  <a:rPr lang="en-US" dirty="0"/>
                  <a:t>Synchrony, asynchrony, partial synchrony, etc. </a:t>
                </a:r>
              </a:p>
              <a:p>
                <a:r>
                  <a:rPr lang="en-US" dirty="0"/>
                  <a:t>What if some nodes can be faulty? </a:t>
                </a:r>
              </a:p>
              <a:p>
                <a:pPr lvl="1"/>
                <a:r>
                  <a:rPr lang="en-US" dirty="0"/>
                  <a:t>Threshold adversary: at most </a:t>
                </a:r>
                <a14:m>
                  <m:oMath xmlns:m="http://schemas.openxmlformats.org/officeDocument/2006/math">
                    <m:r>
                      <a:rPr lang="en-US" b="0" i="1" smtClean="0">
                        <a:latin typeface="Cambria Math" panose="02040503050406030204" pitchFamily="18" charset="0"/>
                      </a:rPr>
                      <m:t>𝑓</m:t>
                    </m:r>
                  </m:oMath>
                </a14:m>
                <a:r>
                  <a:rPr lang="en-US" dirty="0"/>
                  <a:t> faulty nodes out of </a:t>
                </a:r>
                <a14:m>
                  <m:oMath xmlns:m="http://schemas.openxmlformats.org/officeDocument/2006/math">
                    <m:r>
                      <a:rPr lang="en-US" b="0" i="1" smtClean="0">
                        <a:latin typeface="Cambria Math" panose="02040503050406030204" pitchFamily="18" charset="0"/>
                      </a:rPr>
                      <m:t>𝑛</m:t>
                    </m:r>
                  </m:oMath>
                </a14:m>
                <a:endParaRPr lang="en-US" dirty="0"/>
              </a:p>
              <a:p>
                <a:r>
                  <a:rPr lang="en-US" dirty="0"/>
                  <a:t>What if nodes are strategic?</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534400" cy="4525963"/>
              </a:xfrm>
              <a:blipFill>
                <a:blip r:embed="rId2"/>
                <a:stretch>
                  <a:fillRect l="-1643" t="-1752" r="-857" b="-1213"/>
                </a:stretch>
              </a:blipFill>
            </p:spPr>
            <p:txBody>
              <a:bodyPr/>
              <a:lstStyle/>
              <a:p>
                <a:r>
                  <a:rPr lang="en-US">
                    <a:noFill/>
                  </a:rPr>
                  <a:t> </a:t>
                </a:r>
              </a:p>
            </p:txBody>
          </p:sp>
        </mc:Fallback>
      </mc:AlternateContent>
    </p:spTree>
    <p:extLst>
      <p:ext uri="{BB962C8B-B14F-4D97-AF65-F5344CB8AC3E}">
        <p14:creationId xmlns:p14="http://schemas.microsoft.com/office/powerpoint/2010/main" val="3587852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Communication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Synchrony: </a:t>
                </a:r>
              </a:p>
              <a:p>
                <a:pPr lvl="1"/>
                <a:r>
                  <a:rPr lang="en-US" dirty="0"/>
                  <a:t>There exists some known finite time bound </a:t>
                </a:r>
                <a14:m>
                  <m:oMath xmlns:m="http://schemas.openxmlformats.org/officeDocument/2006/math">
                    <m:r>
                      <m:rPr>
                        <m:nor/>
                      </m:rPr>
                      <a:rPr lang="en-US" dirty="0" smtClean="0"/>
                      <m:t>Δ</m:t>
                    </m:r>
                  </m:oMath>
                </a14:m>
                <a:r>
                  <a:rPr lang="en-US" dirty="0"/>
                  <a:t> s.t. any message sent can be delayed by at most </a:t>
                </a:r>
                <a14:m>
                  <m:oMath xmlns:m="http://schemas.openxmlformats.org/officeDocument/2006/math">
                    <m:r>
                      <m:rPr>
                        <m:nor/>
                      </m:rPr>
                      <a:rPr lang="en-US" dirty="0" smtClean="0"/>
                      <m:t>Δ</m:t>
                    </m:r>
                  </m:oMath>
                </a14:m>
                <a:endParaRPr lang="en-US" dirty="0"/>
              </a:p>
              <a:p>
                <a:r>
                  <a:rPr lang="en-US" dirty="0"/>
                  <a:t>Asynchrony: </a:t>
                </a:r>
              </a:p>
              <a:p>
                <a:pPr lvl="1"/>
                <a:r>
                  <a:rPr lang="en-US" dirty="0"/>
                  <a:t>A message sent can be delayed by any finite amount of time i.e. a message must eventually be delivered but no bound exists on the delivery time</a:t>
                </a:r>
              </a:p>
              <a:p>
                <a:r>
                  <a:rPr lang="en-US" dirty="0"/>
                  <a:t>Partial synchrony:</a:t>
                </a:r>
              </a:p>
              <a:p>
                <a:pPr lvl="1"/>
                <a:r>
                  <a:rPr lang="en-US" dirty="0"/>
                  <a:t>There exists some known finite time bound Δ and a special event called GST (Global Stabilization Time) such that:</a:t>
                </a:r>
              </a:p>
              <a:p>
                <a:pPr lvl="1"/>
                <a:r>
                  <a:rPr lang="en-US" dirty="0"/>
                  <a:t>The GST event must happen after some unknown finite time</a:t>
                </a:r>
              </a:p>
              <a:p>
                <a:pPr lvl="1"/>
                <a:r>
                  <a:rPr lang="en-US" dirty="0"/>
                  <a:t>Any message sent at time </a:t>
                </a:r>
                <a14:m>
                  <m:oMath xmlns:m="http://schemas.openxmlformats.org/officeDocument/2006/math">
                    <m:r>
                      <a:rPr lang="en-US" b="0" i="1" smtClean="0">
                        <a:latin typeface="Cambria Math"/>
                      </a:rPr>
                      <m:t>𝑡</m:t>
                    </m:r>
                  </m:oMath>
                </a14:m>
                <a:r>
                  <a:rPr lang="en-US" dirty="0"/>
                  <a:t> must be delivered by </a:t>
                </a:r>
                <a14:m>
                  <m:oMath xmlns:m="http://schemas.openxmlformats.org/officeDocument/2006/math">
                    <m:r>
                      <m:rPr>
                        <m:nor/>
                      </m:rPr>
                      <a:rPr lang="en-US" dirty="0" smtClean="0"/>
                      <m:t>Δ</m:t>
                    </m:r>
                    <m:r>
                      <m:rPr>
                        <m:nor/>
                      </m:rPr>
                      <a:rPr lang="en-US" dirty="0" smtClean="0"/>
                      <m:t>+</m:t>
                    </m:r>
                    <m:r>
                      <m:rPr>
                        <m:nor/>
                      </m:rPr>
                      <a:rPr lang="en-US" dirty="0" smtClean="0"/>
                      <m:t>max</m:t>
                    </m:r>
                    <m:r>
                      <m:rPr>
                        <m:nor/>
                      </m:rPr>
                      <a:rPr lang="en-US" dirty="0" smtClean="0"/>
                      <m:t>(</m:t>
                    </m:r>
                    <m:r>
                      <m:rPr>
                        <m:nor/>
                      </m:rPr>
                      <a:rPr lang="en-US" b="0" i="1" dirty="0" smtClean="0"/>
                      <m:t>t</m:t>
                    </m:r>
                    <m:r>
                      <m:rPr>
                        <m:nor/>
                      </m:rPr>
                      <a:rPr lang="en-US" dirty="0" smtClean="0"/>
                      <m:t>,</m:t>
                    </m:r>
                    <m:r>
                      <m:rPr>
                        <m:nor/>
                      </m:rPr>
                      <a:rPr lang="en-US" dirty="0" smtClean="0"/>
                      <m:t>GST</m:t>
                    </m:r>
                    <m:r>
                      <m:rPr>
                        <m:nor/>
                      </m:rPr>
                      <a:rPr lang="en-US" dirty="0" smtClean="0"/>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37" t="-2426" r="-593"/>
                </a:stretch>
              </a:blipFill>
            </p:spPr>
            <p:txBody>
              <a:bodyPr/>
              <a:lstStyle/>
              <a:p>
                <a:r>
                  <a:rPr lang="en-US">
                    <a:noFill/>
                  </a:rPr>
                  <a:t> </a:t>
                </a:r>
              </a:p>
            </p:txBody>
          </p:sp>
        </mc:Fallback>
      </mc:AlternateContent>
      <p:sp>
        <p:nvSpPr>
          <p:cNvPr id="4" name="TextBox 3"/>
          <p:cNvSpPr txBox="1"/>
          <p:nvPr/>
        </p:nvSpPr>
        <p:spPr>
          <a:xfrm>
            <a:off x="1905000" y="6063734"/>
            <a:ext cx="5715000" cy="646331"/>
          </a:xfrm>
          <a:prstGeom prst="rect">
            <a:avLst/>
          </a:prstGeom>
          <a:noFill/>
        </p:spPr>
        <p:txBody>
          <a:bodyPr wrap="square" rtlCol="0">
            <a:spAutoFit/>
          </a:bodyPr>
          <a:lstStyle/>
          <a:p>
            <a:r>
              <a:rPr lang="en-US" dirty="0"/>
              <a:t>Source: </a:t>
            </a:r>
            <a:r>
              <a:rPr lang="en-US" dirty="0">
                <a:hlinkClick r:id="rId3"/>
              </a:rPr>
              <a:t>Decentralized Thoughts</a:t>
            </a:r>
            <a:r>
              <a:rPr lang="en-US" dirty="0"/>
              <a:t> by </a:t>
            </a:r>
            <a:r>
              <a:rPr lang="en-US" dirty="0" err="1"/>
              <a:t>Ittai</a:t>
            </a:r>
            <a:r>
              <a:rPr lang="en-US" dirty="0"/>
              <a:t> Abraham adapting </a:t>
            </a:r>
            <a:r>
              <a:rPr lang="en-US" u="sng" dirty="0">
                <a:hlinkClick r:id="rId4"/>
              </a:rPr>
              <a:t>DLS88</a:t>
            </a:r>
            <a:r>
              <a:rPr lang="en-US" dirty="0"/>
              <a:t> (somehow differs from </a:t>
            </a:r>
            <a:r>
              <a:rPr lang="en-US" u="sng" dirty="0">
                <a:hlinkClick r:id="rId4"/>
              </a:rPr>
              <a:t>DLS88</a:t>
            </a:r>
            <a:r>
              <a:rPr lang="en-US" u="sng" dirty="0"/>
              <a:t> </a:t>
            </a:r>
            <a:r>
              <a:rPr lang="en-US" dirty="0"/>
              <a:t>from my reading…)</a:t>
            </a:r>
          </a:p>
        </p:txBody>
      </p:sp>
    </p:spTree>
    <p:extLst>
      <p:ext uri="{BB962C8B-B14F-4D97-AF65-F5344CB8AC3E}">
        <p14:creationId xmlns:p14="http://schemas.microsoft.com/office/powerpoint/2010/main" val="962274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00478" y="0"/>
            <a:ext cx="7933922" cy="6896737"/>
          </a:xfrm>
          <a:prstGeom prst="rect">
            <a:avLst/>
          </a:prstGeom>
        </p:spPr>
      </p:pic>
    </p:spTree>
    <p:extLst>
      <p:ext uri="{BB962C8B-B14F-4D97-AF65-F5344CB8AC3E}">
        <p14:creationId xmlns:p14="http://schemas.microsoft.com/office/powerpoint/2010/main" val="1467226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Fault Models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US" dirty="0"/>
                  <a:t>Type of corruption</a:t>
                </a:r>
              </a:p>
              <a:p>
                <a:pPr lvl="1"/>
                <a:r>
                  <a:rPr lang="en-US" i="1" dirty="0"/>
                  <a:t>Crash</a:t>
                </a:r>
                <a:r>
                  <a:rPr lang="en-US" dirty="0"/>
                  <a:t>: stop sending and receiving messages</a:t>
                </a:r>
              </a:p>
              <a:p>
                <a:pPr lvl="1"/>
                <a:r>
                  <a:rPr lang="en-US" i="1" dirty="0"/>
                  <a:t>Omission</a:t>
                </a:r>
                <a:r>
                  <a:rPr lang="en-US" dirty="0"/>
                  <a:t>: drop or allow messages sent or received</a:t>
                </a:r>
              </a:p>
              <a:p>
                <a:pPr lvl="1"/>
                <a:r>
                  <a:rPr lang="en-US" i="1" dirty="0"/>
                  <a:t>Byzantine</a:t>
                </a:r>
                <a:r>
                  <a:rPr lang="en-US" dirty="0"/>
                  <a:t>: arbitrary actions</a:t>
                </a:r>
              </a:p>
              <a:p>
                <a:r>
                  <a:rPr lang="en-US" dirty="0"/>
                  <a:t>(Typically) bounded computational power: </a:t>
                </a:r>
              </a:p>
              <a:p>
                <a:pPr lvl="1"/>
                <a:r>
                  <a:rPr lang="en-US" dirty="0"/>
                  <a:t>Cannot forge signatures or invert hashes</a:t>
                </a:r>
              </a:p>
              <a:p>
                <a:r>
                  <a:rPr lang="en-US" dirty="0"/>
                  <a:t>Full information vs. private channels</a:t>
                </a:r>
              </a:p>
              <a:p>
                <a:r>
                  <a:rPr lang="en-US" dirty="0" err="1"/>
                  <a:t>Adaptivity</a:t>
                </a:r>
                <a:r>
                  <a:rPr lang="en-US" dirty="0"/>
                  <a:t>: </a:t>
                </a:r>
              </a:p>
              <a:p>
                <a:pPr lvl="1"/>
                <a:r>
                  <a:rPr lang="en-US" dirty="0"/>
                  <a:t>Static: adversary decides which </a:t>
                </a:r>
                <a14:m>
                  <m:oMath xmlns:m="http://schemas.openxmlformats.org/officeDocument/2006/math">
                    <m:r>
                      <a:rPr lang="en-US" i="1" dirty="0" smtClean="0">
                        <a:latin typeface="Cambria Math" panose="02040503050406030204" pitchFamily="18" charset="0"/>
                      </a:rPr>
                      <m:t>𝑓</m:t>
                    </m:r>
                  </m:oMath>
                </a14:m>
                <a:r>
                  <a:rPr lang="en-US" dirty="0"/>
                  <a:t> nodes to corrupt before protocol execution.</a:t>
                </a:r>
              </a:p>
              <a:p>
                <a:pPr lvl="1"/>
                <a:r>
                  <a:rPr lang="en-US" dirty="0"/>
                  <a:t>Adaptive: adversary decides dynamically as the protocol progresses who to corrupt based on what it learns over time. </a:t>
                </a:r>
              </a:p>
              <a:p>
                <a:pPr lvl="1"/>
                <a:r>
                  <a:rPr lang="en-US" dirty="0"/>
                  <a:t>How long it takes between the adversary </a:t>
                </a:r>
                <a:r>
                  <a:rPr lang="en-US" i="1" dirty="0"/>
                  <a:t>decision</a:t>
                </a:r>
                <a:r>
                  <a:rPr lang="en-US" dirty="0"/>
                  <a:t> to corrupt and the </a:t>
                </a:r>
                <a:r>
                  <a:rPr lang="en-US" i="1" dirty="0"/>
                  <a:t>event</a:t>
                </a:r>
                <a:r>
                  <a:rPr lang="en-US" dirty="0"/>
                  <a:t> that the control is passed to the adversary? A standard assumption of instantaneous, other options see </a:t>
                </a:r>
                <a:r>
                  <a:rPr lang="en-US" dirty="0">
                    <a:hlinkClick r:id="rId2"/>
                  </a:rPr>
                  <a:t>here</a:t>
                </a:r>
                <a:r>
                  <a:rPr lang="en-US" dirty="0"/>
                  <a:t>.</a:t>
                </a:r>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815" t="-2156" b="-1348"/>
                </a:stretch>
              </a:blipFill>
            </p:spPr>
            <p:txBody>
              <a:bodyPr/>
              <a:lstStyle/>
              <a:p>
                <a:r>
                  <a:rPr lang="en-US">
                    <a:noFill/>
                  </a:rPr>
                  <a:t> </a:t>
                </a:r>
              </a:p>
            </p:txBody>
          </p:sp>
        </mc:Fallback>
      </mc:AlternateContent>
    </p:spTree>
    <p:extLst>
      <p:ext uri="{BB962C8B-B14F-4D97-AF65-F5344CB8AC3E}">
        <p14:creationId xmlns:p14="http://schemas.microsoft.com/office/powerpoint/2010/main" val="2310442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possibility/impossibility results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smtClean="0">
                        <a:latin typeface="Cambria Math"/>
                      </a:rPr>
                      <m:t>∀</m:t>
                    </m:r>
                    <m:r>
                      <a:rPr lang="en-US" i="1" smtClean="0">
                        <a:latin typeface="Cambria Math"/>
                      </a:rPr>
                      <m:t>𝑓</m:t>
                    </m:r>
                    <m:r>
                      <a:rPr lang="en-US" i="1" smtClean="0">
                        <a:latin typeface="Cambria Math"/>
                      </a:rPr>
                      <m:t>&lt;</m:t>
                    </m:r>
                    <m:r>
                      <a:rPr lang="en-US" i="1" smtClean="0">
                        <a:latin typeface="Cambria Math"/>
                      </a:rPr>
                      <m:t>𝑛</m:t>
                    </m:r>
                  </m:oMath>
                </a14:m>
                <a:r>
                  <a:rPr lang="en-US" dirty="0"/>
                  <a:t> Byzantine Agreement possible under synchrony (Pease, </a:t>
                </a:r>
                <a:r>
                  <a:rPr lang="en-US" dirty="0" err="1"/>
                  <a:t>Shostak</a:t>
                </a:r>
                <a:r>
                  <a:rPr lang="en-US" dirty="0"/>
                  <a:t>, &amp; </a:t>
                </a:r>
                <a:r>
                  <a:rPr lang="en-US" dirty="0" err="1"/>
                  <a:t>Lamport</a:t>
                </a:r>
                <a:r>
                  <a:rPr lang="en-US" dirty="0"/>
                  <a:t>, 1980)</a:t>
                </a:r>
              </a:p>
              <a:p>
                <a14:m>
                  <m:oMath xmlns:m="http://schemas.openxmlformats.org/officeDocument/2006/math">
                    <m:r>
                      <a:rPr lang="en-US" b="0" i="1" smtClean="0">
                        <a:latin typeface="Cambria Math"/>
                      </a:rPr>
                      <m:t>∀</m:t>
                    </m:r>
                    <m:r>
                      <a:rPr lang="en-US" b="0" i="1" smtClean="0">
                        <a:latin typeface="Cambria Math"/>
                      </a:rPr>
                      <m:t>𝑛</m:t>
                    </m:r>
                    <m:r>
                      <a:rPr lang="en-US" b="0" i="1" smtClean="0">
                        <a:latin typeface="Cambria Math"/>
                      </a:rPr>
                      <m:t>≤3</m:t>
                    </m:r>
                    <m:r>
                      <a:rPr lang="en-US" b="0" i="1" smtClean="0">
                        <a:latin typeface="Cambria Math"/>
                      </a:rPr>
                      <m:t>𝑓</m:t>
                    </m:r>
                  </m:oMath>
                </a14:m>
                <a:r>
                  <a:rPr lang="en-US" dirty="0"/>
                  <a:t> Byzantine Agreement impossible under partial synchrony (</a:t>
                </a:r>
                <a:r>
                  <a:rPr lang="en-US" dirty="0" err="1"/>
                  <a:t>Dwork</a:t>
                </a:r>
                <a:r>
                  <a:rPr lang="en-US" dirty="0"/>
                  <a:t>, Lynch, &amp; </a:t>
                </a:r>
                <a:r>
                  <a:rPr lang="en-US" dirty="0" err="1"/>
                  <a:t>Stockmeyer</a:t>
                </a:r>
                <a:r>
                  <a:rPr lang="en-US" dirty="0"/>
                  <a:t>, 1988)</a:t>
                </a:r>
              </a:p>
              <a:p>
                <a14:m>
                  <m:oMath xmlns:m="http://schemas.openxmlformats.org/officeDocument/2006/math">
                    <m:r>
                      <a:rPr lang="en-US" b="0" i="1" smtClean="0">
                        <a:latin typeface="Cambria Math"/>
                      </a:rPr>
                      <m:t>∀</m:t>
                    </m:r>
                    <m:r>
                      <a:rPr lang="en-US" b="0" i="1" smtClean="0">
                        <a:latin typeface="Cambria Math"/>
                      </a:rPr>
                      <m:t>𝑓</m:t>
                    </m:r>
                    <m:r>
                      <a:rPr lang="en-US" b="0" i="1" smtClean="0">
                        <a:latin typeface="Cambria Math"/>
                      </a:rPr>
                      <m:t>&gt;1</m:t>
                    </m:r>
                  </m:oMath>
                </a14:m>
                <a:r>
                  <a:rPr lang="en-US" dirty="0"/>
                  <a:t>, crash Agreement impossible under asynchrony (Fischer, Lynch, &amp; Paterson, 1985)</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617"/>
                </a:stretch>
              </a:blipFill>
            </p:spPr>
            <p:txBody>
              <a:bodyPr/>
              <a:lstStyle/>
              <a:p>
                <a:r>
                  <a:rPr lang="en-US">
                    <a:noFill/>
                  </a:rPr>
                  <a:t> </a:t>
                </a:r>
              </a:p>
            </p:txBody>
          </p:sp>
        </mc:Fallback>
      </mc:AlternateContent>
    </p:spTree>
    <p:extLst>
      <p:ext uri="{BB962C8B-B14F-4D97-AF65-F5344CB8AC3E}">
        <p14:creationId xmlns:p14="http://schemas.microsoft.com/office/powerpoint/2010/main" val="2135586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Synchrony </a:t>
            </a:r>
          </a:p>
        </p:txBody>
      </p:sp>
      <p:sp>
        <p:nvSpPr>
          <p:cNvPr id="3" name="Content Placeholder 2"/>
          <p:cNvSpPr>
            <a:spLocks noGrp="1"/>
          </p:cNvSpPr>
          <p:nvPr>
            <p:ph idx="1"/>
          </p:nvPr>
        </p:nvSpPr>
        <p:spPr/>
        <p:txBody>
          <a:bodyPr/>
          <a:lstStyle/>
          <a:p>
            <a:r>
              <a:rPr lang="en-US" dirty="0"/>
              <a:t>f&lt;n: f+1 rounds of communication</a:t>
            </a:r>
          </a:p>
        </p:txBody>
      </p:sp>
    </p:spTree>
    <p:extLst>
      <p:ext uri="{BB962C8B-B14F-4D97-AF65-F5344CB8AC3E}">
        <p14:creationId xmlns:p14="http://schemas.microsoft.com/office/powerpoint/2010/main" val="410231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14:m>
                  <m:oMath xmlns:m="http://schemas.openxmlformats.org/officeDocument/2006/math">
                    <m:r>
                      <a:rPr lang="en-US" i="1">
                        <a:latin typeface="Cambria Math"/>
                      </a:rPr>
                      <m:t>∀</m:t>
                    </m:r>
                    <m:r>
                      <a:rPr lang="en-US" i="1">
                        <a:latin typeface="Cambria Math"/>
                      </a:rPr>
                      <m:t>𝑛</m:t>
                    </m:r>
                    <m:r>
                      <a:rPr lang="en-US" i="1">
                        <a:latin typeface="Cambria Math"/>
                      </a:rPr>
                      <m:t>≤3</m:t>
                    </m:r>
                    <m:r>
                      <a:rPr lang="en-US" i="1">
                        <a:latin typeface="Cambria Math"/>
                      </a:rPr>
                      <m:t>𝑓</m:t>
                    </m:r>
                  </m:oMath>
                </a14:m>
                <a:r>
                  <a:rPr lang="en-US" dirty="0"/>
                  <a:t> Byzantine Agreement impossible under partial synchrony</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17021" b="-29787"/>
                </a:stretch>
              </a:blipFill>
            </p:spPr>
            <p:txBody>
              <a:bodyPr/>
              <a:lstStyle/>
              <a:p>
                <a:r>
                  <a:rPr lang="en-US">
                    <a:noFill/>
                  </a:rPr>
                  <a:t> </a:t>
                </a:r>
              </a:p>
            </p:txBody>
          </p:sp>
        </mc:Fallback>
      </mc:AlternateContent>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1520" y="2567940"/>
            <a:ext cx="7680960" cy="2537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1222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14:m>
                  <m:oMath xmlns:m="http://schemas.openxmlformats.org/officeDocument/2006/math">
                    <m:r>
                      <a:rPr lang="en-US" i="1">
                        <a:latin typeface="Cambria Math"/>
                      </a:rPr>
                      <m:t>∀</m:t>
                    </m:r>
                    <m:r>
                      <a:rPr lang="en-US" i="1">
                        <a:latin typeface="Cambria Math"/>
                      </a:rPr>
                      <m:t>𝑛</m:t>
                    </m:r>
                    <m:r>
                      <a:rPr lang="en-US" i="1">
                        <a:latin typeface="Cambria Math"/>
                      </a:rPr>
                      <m:t>≤3</m:t>
                    </m:r>
                    <m:r>
                      <a:rPr lang="en-US" i="1">
                        <a:latin typeface="Cambria Math"/>
                      </a:rPr>
                      <m:t>𝑓</m:t>
                    </m:r>
                  </m:oMath>
                </a14:m>
                <a:r>
                  <a:rPr lang="en-US" dirty="0"/>
                  <a:t> Byzantine Agreement impossible under partial synchrony</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17021" b="-29787"/>
                </a:stretch>
              </a:blipFill>
            </p:spPr>
            <p:txBody>
              <a:bodyPr/>
              <a:lstStyle/>
              <a:p>
                <a:r>
                  <a:rPr lang="en-US">
                    <a:noFill/>
                  </a:rPr>
                  <a:t> </a:t>
                </a:r>
              </a:p>
            </p:txBody>
          </p:sp>
        </mc:Fallback>
      </mc:AlternateContent>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2590641"/>
            <a:ext cx="7696200" cy="2545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6073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14:m>
                  <m:oMath xmlns:m="http://schemas.openxmlformats.org/officeDocument/2006/math">
                    <m:r>
                      <a:rPr lang="en-US" i="1">
                        <a:latin typeface="Cambria Math"/>
                      </a:rPr>
                      <m:t>∀</m:t>
                    </m:r>
                    <m:r>
                      <a:rPr lang="en-US" i="1">
                        <a:latin typeface="Cambria Math"/>
                      </a:rPr>
                      <m:t>𝑛</m:t>
                    </m:r>
                    <m:r>
                      <a:rPr lang="en-US" i="1">
                        <a:latin typeface="Cambria Math"/>
                      </a:rPr>
                      <m:t>≤3</m:t>
                    </m:r>
                    <m:r>
                      <a:rPr lang="en-US" i="1">
                        <a:latin typeface="Cambria Math"/>
                      </a:rPr>
                      <m:t>𝑓</m:t>
                    </m:r>
                  </m:oMath>
                </a14:m>
                <a:r>
                  <a:rPr lang="en-US" dirty="0"/>
                  <a:t> Byzantine Agreement impossible under partial synchrony</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17021" b="-29787"/>
                </a:stretch>
              </a:blipFill>
            </p:spPr>
            <p:txBody>
              <a:bodyPr/>
              <a:lstStyle/>
              <a:p>
                <a:r>
                  <a:rPr lang="en-US">
                    <a:noFill/>
                  </a:rPr>
                  <a:t> </a:t>
                </a:r>
              </a:p>
            </p:txBody>
          </p:sp>
        </mc:Fallback>
      </mc:AlternateContent>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3900" y="2362200"/>
            <a:ext cx="7696200" cy="2811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6073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Recent BFT development in </a:t>
            </a:r>
            <a:r>
              <a:rPr lang="en-US" dirty="0" err="1"/>
              <a:t>Blockchain</a:t>
            </a:r>
            <a:endParaRPr lang="en-US" dirty="0"/>
          </a:p>
        </p:txBody>
      </p:sp>
      <p:sp>
        <p:nvSpPr>
          <p:cNvPr id="3" name="Content Placeholder 2"/>
          <p:cNvSpPr>
            <a:spLocks noGrp="1"/>
          </p:cNvSpPr>
          <p:nvPr>
            <p:ph idx="1"/>
          </p:nvPr>
        </p:nvSpPr>
        <p:spPr/>
        <p:txBody>
          <a:bodyPr/>
          <a:lstStyle/>
          <a:p>
            <a:r>
              <a:rPr lang="en-US" dirty="0" err="1"/>
              <a:t>Tendermint</a:t>
            </a:r>
            <a:r>
              <a:rPr lang="en-US" dirty="0"/>
              <a:t> (Buchman, 2016)</a:t>
            </a:r>
          </a:p>
          <a:p>
            <a:pPr lvl="1"/>
            <a:r>
              <a:rPr lang="en-US" dirty="0"/>
              <a:t>BFT in the Age of </a:t>
            </a:r>
            <a:r>
              <a:rPr lang="en-US" dirty="0" err="1"/>
              <a:t>Blockchains</a:t>
            </a:r>
            <a:endParaRPr lang="en-US" dirty="0"/>
          </a:p>
          <a:p>
            <a:r>
              <a:rPr lang="en-US" dirty="0"/>
              <a:t>Casper (</a:t>
            </a:r>
            <a:r>
              <a:rPr lang="en-US" dirty="0" err="1"/>
              <a:t>Buterin</a:t>
            </a:r>
            <a:r>
              <a:rPr lang="en-US" dirty="0"/>
              <a:t> and Griffith 2017)</a:t>
            </a:r>
          </a:p>
          <a:p>
            <a:pPr lvl="1"/>
            <a:r>
              <a:rPr lang="en-US" dirty="0"/>
              <a:t>Casper the Friendly Finality Gadget </a:t>
            </a:r>
          </a:p>
          <a:p>
            <a:r>
              <a:rPr lang="en-US" dirty="0"/>
              <a:t>Hot-Stuff (AGM 2018)</a:t>
            </a:r>
          </a:p>
          <a:p>
            <a:pPr lvl="1"/>
            <a:r>
              <a:rPr lang="en-US" dirty="0"/>
              <a:t>Hot-Stuff the Linear One-Message BFT Devil</a:t>
            </a:r>
          </a:p>
        </p:txBody>
      </p:sp>
    </p:spTree>
    <p:extLst>
      <p:ext uri="{BB962C8B-B14F-4D97-AF65-F5344CB8AC3E}">
        <p14:creationId xmlns:p14="http://schemas.microsoft.com/office/powerpoint/2010/main" val="4152235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3"/>
          <p:cNvSpPr txBox="1">
            <a:spLocks noGrp="1"/>
          </p:cNvSpPr>
          <p:nvPr>
            <p:ph type="title"/>
          </p:nvPr>
        </p:nvSpPr>
        <p:spPr>
          <a:xfrm>
            <a:off x="457200" y="1063228"/>
            <a:ext cx="8229600" cy="857250"/>
          </a:xfrm>
          <a:prstGeom prst="rect">
            <a:avLst/>
          </a:prstGeom>
          <a:noFill/>
          <a:ln w="9525" cap="flat" cmpd="sng">
            <a:solidFill>
              <a:schemeClr val="lt1"/>
            </a:solidFill>
            <a:prstDash val="solid"/>
            <a:round/>
            <a:headEnd type="none" w="sm" len="sm"/>
            <a:tailEnd type="none" w="sm" len="sm"/>
          </a:ln>
        </p:spPr>
        <p:txBody>
          <a:bodyPr spcFirstLastPara="1" vert="horz" wrap="square" lIns="91425" tIns="91425" rIns="91425" bIns="91425" rtlCol="0" anchor="ctr" anchorCtr="0">
            <a:noAutofit/>
          </a:bodyPr>
          <a:lstStyle/>
          <a:p>
            <a:pPr algn="l">
              <a:spcBef>
                <a:spcPts val="0"/>
              </a:spcBef>
              <a:buClr>
                <a:schemeClr val="dk1"/>
              </a:buClr>
            </a:pPr>
            <a:r>
              <a:rPr lang="en" sz="3600" b="1">
                <a:solidFill>
                  <a:schemeClr val="dk1"/>
                </a:solidFill>
                <a:latin typeface="Trebuchet MS"/>
                <a:ea typeface="Trebuchet MS"/>
                <a:cs typeface="Trebuchet MS"/>
                <a:sym typeface="Trebuchet MS"/>
              </a:rPr>
              <a:t>Consensus algorithm (simplified)</a:t>
            </a:r>
            <a:endParaRPr sz="3600" b="1">
              <a:solidFill>
                <a:schemeClr val="dk1"/>
              </a:solidFill>
              <a:latin typeface="Trebuchet MS"/>
              <a:ea typeface="Trebuchet MS"/>
              <a:cs typeface="Trebuchet MS"/>
              <a:sym typeface="Trebuchet MS"/>
            </a:endParaRPr>
          </a:p>
        </p:txBody>
      </p:sp>
      <p:sp>
        <p:nvSpPr>
          <p:cNvPr id="228" name="Google Shape;228;p33"/>
          <p:cNvSpPr txBox="1">
            <a:spLocks noGrp="1"/>
          </p:cNvSpPr>
          <p:nvPr>
            <p:ph type="body" idx="1"/>
          </p:nvPr>
        </p:nvSpPr>
        <p:spPr>
          <a:xfrm>
            <a:off x="457200" y="2057400"/>
            <a:ext cx="8229600" cy="3394472"/>
          </a:xfrm>
          <a:prstGeom prst="rect">
            <a:avLst/>
          </a:prstGeom>
          <a:noFill/>
          <a:ln>
            <a:noFill/>
          </a:ln>
        </p:spPr>
        <p:txBody>
          <a:bodyPr spcFirstLastPara="1" vert="horz" wrap="square" lIns="91425" tIns="91425" rIns="91425" bIns="91425" rtlCol="0" anchor="t" anchorCtr="0">
            <a:noAutofit/>
          </a:bodyPr>
          <a:lstStyle/>
          <a:p>
            <a:pPr marL="514350" indent="-514350">
              <a:spcBef>
                <a:spcPts val="0"/>
              </a:spcBef>
              <a:buClr>
                <a:schemeClr val="dk1"/>
              </a:buClr>
              <a:buSzPts val="2400"/>
              <a:buFont typeface="Arial"/>
              <a:buAutoNum type="arabicPeriod"/>
            </a:pPr>
            <a:r>
              <a:rPr lang="en" sz="2400" dirty="0">
                <a:solidFill>
                  <a:schemeClr val="dk1"/>
                </a:solidFill>
                <a:latin typeface="Trebuchet MS"/>
                <a:ea typeface="Trebuchet MS"/>
                <a:cs typeface="Trebuchet MS"/>
                <a:sym typeface="Trebuchet MS"/>
              </a:rPr>
              <a:t>New transactions are broadcast to all nodes</a:t>
            </a:r>
            <a:endParaRPr sz="2400" dirty="0">
              <a:solidFill>
                <a:schemeClr val="dk1"/>
              </a:solidFill>
              <a:latin typeface="Trebuchet MS"/>
              <a:ea typeface="Trebuchet MS"/>
              <a:cs typeface="Trebuchet MS"/>
              <a:sym typeface="Trebuchet MS"/>
            </a:endParaRPr>
          </a:p>
          <a:p>
            <a:pPr marL="514350" indent="-514350">
              <a:spcBef>
                <a:spcPts val="640"/>
              </a:spcBef>
              <a:buClr>
                <a:schemeClr val="dk1"/>
              </a:buClr>
              <a:buSzPts val="2400"/>
              <a:buFont typeface="Arial"/>
              <a:buAutoNum type="arabicPeriod"/>
            </a:pPr>
            <a:r>
              <a:rPr lang="en" sz="2400" dirty="0">
                <a:solidFill>
                  <a:schemeClr val="dk1"/>
                </a:solidFill>
                <a:latin typeface="Trebuchet MS"/>
                <a:ea typeface="Trebuchet MS"/>
                <a:cs typeface="Trebuchet MS"/>
                <a:sym typeface="Trebuchet MS"/>
              </a:rPr>
              <a:t>Each node collects new transactions into a block</a:t>
            </a:r>
            <a:endParaRPr sz="2400" dirty="0">
              <a:solidFill>
                <a:schemeClr val="dk1"/>
              </a:solidFill>
              <a:latin typeface="Trebuchet MS"/>
              <a:ea typeface="Trebuchet MS"/>
              <a:cs typeface="Trebuchet MS"/>
              <a:sym typeface="Trebuchet MS"/>
            </a:endParaRPr>
          </a:p>
          <a:p>
            <a:pPr marL="514350" indent="-514350">
              <a:spcBef>
                <a:spcPts val="640"/>
              </a:spcBef>
              <a:buClr>
                <a:schemeClr val="dk1"/>
              </a:buClr>
              <a:buSzPts val="2400"/>
              <a:buFont typeface="Arial"/>
              <a:buAutoNum type="arabicPeriod"/>
            </a:pPr>
            <a:r>
              <a:rPr lang="en" sz="2400" dirty="0">
                <a:solidFill>
                  <a:schemeClr val="dk1"/>
                </a:solidFill>
                <a:latin typeface="Trebuchet MS"/>
                <a:ea typeface="Trebuchet MS"/>
                <a:cs typeface="Trebuchet MS"/>
                <a:sym typeface="Trebuchet MS"/>
              </a:rPr>
              <a:t>In each round </a:t>
            </a:r>
            <a:r>
              <a:rPr lang="en" sz="2400" dirty="0">
                <a:solidFill>
                  <a:srgbClr val="FF0000"/>
                </a:solidFill>
                <a:latin typeface="Trebuchet MS"/>
                <a:ea typeface="Trebuchet MS"/>
                <a:cs typeface="Trebuchet MS"/>
                <a:sym typeface="Trebuchet MS"/>
              </a:rPr>
              <a:t>a</a:t>
            </a:r>
            <a:r>
              <a:rPr lang="en" sz="2400" dirty="0">
                <a:solidFill>
                  <a:schemeClr val="dk1"/>
                </a:solidFill>
                <a:latin typeface="Trebuchet MS"/>
                <a:ea typeface="Trebuchet MS"/>
                <a:cs typeface="Trebuchet MS"/>
                <a:sym typeface="Trebuchet MS"/>
              </a:rPr>
              <a:t> </a:t>
            </a:r>
            <a:r>
              <a:rPr lang="en" sz="2400" u="sng" dirty="0">
                <a:solidFill>
                  <a:schemeClr val="dk1"/>
                </a:solidFill>
                <a:latin typeface="Trebuchet MS"/>
                <a:ea typeface="Trebuchet MS"/>
                <a:cs typeface="Trebuchet MS"/>
                <a:sym typeface="Trebuchet MS"/>
              </a:rPr>
              <a:t>random</a:t>
            </a:r>
            <a:r>
              <a:rPr lang="en" sz="2400" dirty="0">
                <a:solidFill>
                  <a:schemeClr val="dk1"/>
                </a:solidFill>
                <a:latin typeface="Trebuchet MS"/>
                <a:ea typeface="Trebuchet MS"/>
                <a:cs typeface="Trebuchet MS"/>
                <a:sym typeface="Trebuchet MS"/>
              </a:rPr>
              <a:t> node gets to broadcast its block</a:t>
            </a:r>
            <a:endParaRPr dirty="0"/>
          </a:p>
          <a:p>
            <a:pPr marL="514350" indent="-514350">
              <a:spcBef>
                <a:spcPts val="640"/>
              </a:spcBef>
              <a:buClr>
                <a:schemeClr val="dk1"/>
              </a:buClr>
              <a:buSzPts val="2400"/>
              <a:buFont typeface="Arial"/>
              <a:buAutoNum type="arabicPeriod"/>
            </a:pPr>
            <a:r>
              <a:rPr lang="en" sz="2400" dirty="0">
                <a:solidFill>
                  <a:schemeClr val="dk1"/>
                </a:solidFill>
                <a:latin typeface="Trebuchet MS"/>
                <a:ea typeface="Trebuchet MS"/>
                <a:cs typeface="Trebuchet MS"/>
                <a:sym typeface="Trebuchet MS"/>
              </a:rPr>
              <a:t>Other nodes accept the block only if all transactions in it are valid (unspent, valid signatures)</a:t>
            </a:r>
            <a:endParaRPr sz="2400" dirty="0">
              <a:solidFill>
                <a:schemeClr val="dk1"/>
              </a:solidFill>
              <a:latin typeface="Trebuchet MS"/>
              <a:ea typeface="Trebuchet MS"/>
              <a:cs typeface="Trebuchet MS"/>
              <a:sym typeface="Trebuchet MS"/>
            </a:endParaRPr>
          </a:p>
          <a:p>
            <a:pPr marL="514350" indent="-514350">
              <a:spcBef>
                <a:spcPts val="640"/>
              </a:spcBef>
              <a:buClr>
                <a:schemeClr val="dk1"/>
              </a:buClr>
              <a:buSzPts val="2400"/>
              <a:buFont typeface="Arial"/>
              <a:buAutoNum type="arabicPeriod"/>
            </a:pPr>
            <a:r>
              <a:rPr lang="en" sz="2400" dirty="0">
                <a:solidFill>
                  <a:schemeClr val="bg1">
                    <a:lumMod val="50000"/>
                  </a:schemeClr>
                </a:solidFill>
                <a:latin typeface="Trebuchet MS"/>
                <a:ea typeface="Trebuchet MS"/>
                <a:cs typeface="Trebuchet MS"/>
                <a:sym typeface="Trebuchet MS"/>
              </a:rPr>
              <a:t>Nodes express their acceptance of the block by including its hash in the next block they create</a:t>
            </a:r>
            <a:endParaRPr sz="2400" dirty="0">
              <a:solidFill>
                <a:schemeClr val="bg1">
                  <a:lumMod val="50000"/>
                </a:schemeClr>
              </a:solidFill>
              <a:latin typeface="Trebuchet MS"/>
              <a:ea typeface="Trebuchet MS"/>
              <a:cs typeface="Trebuchet MS"/>
              <a:sym typeface="Trebuchet MS"/>
            </a:endParaRPr>
          </a:p>
        </p:txBody>
      </p:sp>
    </p:spTree>
    <p:extLst>
      <p:ext uri="{BB962C8B-B14F-4D97-AF65-F5344CB8AC3E}">
        <p14:creationId xmlns:p14="http://schemas.microsoft.com/office/powerpoint/2010/main" val="1991654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BFT Consensus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m:rPr>
                        <m:nor/>
                      </m:rPr>
                      <a:rPr lang="en-US" dirty="0" smtClean="0"/>
                      <m:t>n</m:t>
                    </m:r>
                    <m:r>
                      <m:rPr>
                        <m:nor/>
                      </m:rPr>
                      <a:rPr lang="en-US" dirty="0" smtClean="0"/>
                      <m:t>=3</m:t>
                    </m:r>
                    <m:r>
                      <m:rPr>
                        <m:nor/>
                      </m:rPr>
                      <a:rPr lang="en-US" dirty="0" smtClean="0"/>
                      <m:t>f</m:t>
                    </m:r>
                    <m:r>
                      <m:rPr>
                        <m:nor/>
                      </m:rPr>
                      <a:rPr lang="en-US" dirty="0" smtClean="0"/>
                      <m:t>+1</m:t>
                    </m:r>
                  </m:oMath>
                </a14:m>
                <a:endParaRPr lang="en-US" dirty="0"/>
              </a:p>
              <a:p>
                <a:r>
                  <a:rPr lang="en-US" dirty="0"/>
                  <a:t>authenticated communication channels </a:t>
                </a:r>
              </a:p>
              <a:p>
                <a:r>
                  <a:rPr lang="en-US" dirty="0"/>
                  <a:t>agreement, eventual termination, validity </a:t>
                </a:r>
              </a:p>
              <a:p>
                <a:r>
                  <a:rPr lang="en-US" dirty="0"/>
                  <a:t>partial synchrony </a:t>
                </a:r>
              </a:p>
              <a:p>
                <a:pPr lvl="1"/>
                <a:r>
                  <a:rPr lang="en-US" dirty="0"/>
                  <a:t>eventually known bound ∆ </a:t>
                </a:r>
              </a:p>
              <a:p>
                <a:pPr lvl="1"/>
                <a:r>
                  <a:rPr lang="en-US" dirty="0"/>
                  <a:t>safety maintained against asynchrony </a:t>
                </a:r>
              </a:p>
              <a:p>
                <a:pPr lvl="1"/>
                <a:r>
                  <a:rPr lang="en-US" dirty="0"/>
                  <a:t>liveness during synchronous periods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a:stretch>
              </a:blipFill>
            </p:spPr>
            <p:txBody>
              <a:bodyPr/>
              <a:lstStyle/>
              <a:p>
                <a:r>
                  <a:rPr lang="en-US">
                    <a:noFill/>
                  </a:rPr>
                  <a:t> </a:t>
                </a:r>
              </a:p>
            </p:txBody>
          </p:sp>
        </mc:Fallback>
      </mc:AlternateContent>
    </p:spTree>
    <p:extLst>
      <p:ext uri="{BB962C8B-B14F-4D97-AF65-F5344CB8AC3E}">
        <p14:creationId xmlns:p14="http://schemas.microsoft.com/office/powerpoint/2010/main" val="3555867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Libra-BFT</a:t>
            </a:r>
          </a:p>
        </p:txBody>
      </p:sp>
      <p:sp>
        <p:nvSpPr>
          <p:cNvPr id="3" name="Content Placeholder 2"/>
          <p:cNvSpPr>
            <a:spLocks noGrp="1"/>
          </p:cNvSpPr>
          <p:nvPr>
            <p:ph idx="1"/>
          </p:nvPr>
        </p:nvSpPr>
        <p:spPr/>
        <p:txBody>
          <a:bodyPr/>
          <a:lstStyle/>
          <a:p>
            <a:r>
              <a:rPr lang="en-US" dirty="0"/>
              <a:t>Adaption of </a:t>
            </a:r>
            <a:r>
              <a:rPr lang="en-US" dirty="0" err="1"/>
              <a:t>HotStuff</a:t>
            </a:r>
            <a:endParaRPr lang="en-US" dirty="0"/>
          </a:p>
          <a:p>
            <a:r>
              <a:rPr lang="en-US" dirty="0"/>
              <a:t>My understanding: marrying BFT and NC</a:t>
            </a:r>
          </a:p>
        </p:txBody>
      </p:sp>
    </p:spTree>
    <p:extLst>
      <p:ext uri="{BB962C8B-B14F-4D97-AF65-F5344CB8AC3E}">
        <p14:creationId xmlns:p14="http://schemas.microsoft.com/office/powerpoint/2010/main" val="998822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 (Diem)</a:t>
            </a:r>
          </a:p>
        </p:txBody>
      </p:sp>
      <p:sp>
        <p:nvSpPr>
          <p:cNvPr id="3" name="Content Placeholder 2"/>
          <p:cNvSpPr>
            <a:spLocks noGrp="1"/>
          </p:cNvSpPr>
          <p:nvPr>
            <p:ph idx="1"/>
          </p:nvPr>
        </p:nvSpPr>
        <p:spPr/>
        <p:txBody>
          <a:bodyPr/>
          <a:lstStyle/>
          <a:p>
            <a:r>
              <a:rPr lang="en-US" dirty="0"/>
              <a:t>A “</a:t>
            </a:r>
            <a:r>
              <a:rPr lang="en-US" dirty="0" err="1"/>
              <a:t>stablecoin</a:t>
            </a:r>
            <a:r>
              <a:rPr lang="en-US" dirty="0"/>
              <a:t>” solution</a:t>
            </a:r>
          </a:p>
          <a:p>
            <a:pPr lvl="1"/>
            <a:r>
              <a:rPr lang="en-US" dirty="0"/>
              <a:t>Like </a:t>
            </a:r>
            <a:r>
              <a:rPr lang="en-US" dirty="0" err="1"/>
              <a:t>MakerDAO</a:t>
            </a:r>
            <a:r>
              <a:rPr lang="en-US" dirty="0"/>
              <a:t>, Tether, GUSD, USDC, etc.</a:t>
            </a:r>
          </a:p>
          <a:p>
            <a:r>
              <a:rPr lang="en-US" dirty="0"/>
              <a:t>(so far) a permissioned system with 21 nodes</a:t>
            </a:r>
          </a:p>
          <a:p>
            <a:r>
              <a:rPr lang="en-US" dirty="0"/>
              <a:t>Folded last year</a:t>
            </a:r>
          </a:p>
          <a:p>
            <a:r>
              <a:rPr lang="en-US" dirty="0"/>
              <a:t>Moving </a:t>
            </a:r>
            <a:r>
              <a:rPr lang="en-US"/>
              <a:t>onto Aptos</a:t>
            </a:r>
            <a:endParaRPr lang="en-US" dirty="0"/>
          </a:p>
          <a:p>
            <a:endParaRPr lang="en-US" dirty="0"/>
          </a:p>
        </p:txBody>
      </p:sp>
    </p:spTree>
    <p:extLst>
      <p:ext uri="{BB962C8B-B14F-4D97-AF65-F5344CB8AC3E}">
        <p14:creationId xmlns:p14="http://schemas.microsoft.com/office/powerpoint/2010/main" val="2233419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C9B39-2F54-4191-BD03-42C5CA98B57F}"/>
              </a:ext>
            </a:extLst>
          </p:cNvPr>
          <p:cNvSpPr>
            <a:spLocks noGrp="1"/>
          </p:cNvSpPr>
          <p:nvPr>
            <p:ph type="ctrTitle"/>
          </p:nvPr>
        </p:nvSpPr>
        <p:spPr>
          <a:xfrm>
            <a:off x="986590" y="1699022"/>
            <a:ext cx="7170821" cy="1790700"/>
          </a:xfrm>
        </p:spPr>
        <p:txBody>
          <a:bodyPr>
            <a:normAutofit fontScale="90000"/>
          </a:bodyPr>
          <a:lstStyle/>
          <a:p>
            <a:r>
              <a:rPr lang="en-US" dirty="0"/>
              <a:t>An Economic Model of Consensus on Distributed Ledgers</a:t>
            </a:r>
          </a:p>
        </p:txBody>
      </p:sp>
      <p:sp>
        <p:nvSpPr>
          <p:cNvPr id="3" name="Subtitle 2">
            <a:extLst>
              <a:ext uri="{FF2B5EF4-FFF2-40B4-BE49-F238E27FC236}">
                <a16:creationId xmlns:a16="http://schemas.microsoft.com/office/drawing/2014/main" id="{C3289657-5A0C-4A37-9E37-1880140E7883}"/>
              </a:ext>
            </a:extLst>
          </p:cNvPr>
          <p:cNvSpPr>
            <a:spLocks noGrp="1"/>
          </p:cNvSpPr>
          <p:nvPr>
            <p:ph type="subTitle" idx="1"/>
          </p:nvPr>
        </p:nvSpPr>
        <p:spPr/>
        <p:txBody>
          <a:bodyPr>
            <a:normAutofit/>
          </a:bodyPr>
          <a:lstStyle/>
          <a:p>
            <a:endParaRPr lang="en-US" dirty="0"/>
          </a:p>
          <a:p>
            <a:r>
              <a:rPr lang="en-US" dirty="0"/>
              <a:t>Hanna Halaburda, NYU Stern </a:t>
            </a:r>
          </a:p>
          <a:p>
            <a:r>
              <a:rPr lang="en-US" dirty="0"/>
              <a:t>Zhiguo He, Chicago Booth and NBER </a:t>
            </a:r>
          </a:p>
          <a:p>
            <a:r>
              <a:rPr lang="en-US" dirty="0"/>
              <a:t>Jiasun Li, George Mason</a:t>
            </a:r>
          </a:p>
        </p:txBody>
      </p:sp>
    </p:spTree>
    <p:extLst>
      <p:ext uri="{BB962C8B-B14F-4D97-AF65-F5344CB8AC3E}">
        <p14:creationId xmlns:p14="http://schemas.microsoft.com/office/powerpoint/2010/main" val="948718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Byzantine Fault Tolerance (BFT) in blockchains</a:t>
            </a:r>
          </a:p>
        </p:txBody>
      </p:sp>
      <p:pic>
        <p:nvPicPr>
          <p:cNvPr id="2050" name="Picture 2" descr="Facebook to launch Diem, a stablecoin that will compete with U.S. dollar |  Tech News | Startups News">
            <a:extLst>
              <a:ext uri="{FF2B5EF4-FFF2-40B4-BE49-F238E27FC236}">
                <a16:creationId xmlns:a16="http://schemas.microsoft.com/office/drawing/2014/main" id="{DA8893F7-D307-42F0-9ACB-7A2A544AD6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6684" y="3987528"/>
            <a:ext cx="3460437" cy="19464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TH 2.0 Deposit Contract Passes 10% of Total Supply">
            <a:extLst>
              <a:ext uri="{FF2B5EF4-FFF2-40B4-BE49-F238E27FC236}">
                <a16:creationId xmlns:a16="http://schemas.microsoft.com/office/drawing/2014/main" id="{5B1CB92D-7627-4CF4-9140-069DF6BFD9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2305" y="1905788"/>
            <a:ext cx="3385173" cy="20294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Tendermint">
            <a:extLst>
              <a:ext uri="{FF2B5EF4-FFF2-40B4-BE49-F238E27FC236}">
                <a16:creationId xmlns:a16="http://schemas.microsoft.com/office/drawing/2014/main" id="{BB3416BF-55DB-4A76-8510-8D35054B743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0556" y="1913352"/>
            <a:ext cx="3851139" cy="202184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276EBD97-1EE6-5CF5-DC43-62D1DCE48AD4}"/>
                  </a:ext>
                </a:extLst>
              </p:cNvPr>
              <p:cNvSpPr txBox="1"/>
              <p:nvPr/>
            </p:nvSpPr>
            <p:spPr>
              <a:xfrm>
                <a:off x="-569011" y="4485132"/>
                <a:ext cx="3634740" cy="923330"/>
              </a:xfrm>
              <a:prstGeom prst="rect">
                <a:avLst/>
              </a:prstGeom>
              <a:noFill/>
            </p:spPr>
            <p:txBody>
              <a:bodyPr wrap="square" rtlCol="0">
                <a:spAutoFit/>
              </a:bodyPr>
              <a:lstStyle/>
              <a:p>
                <a:pPr defTabSz="685800"/>
                <a:r>
                  <a:rPr lang="en-US" dirty="0">
                    <a:solidFill>
                      <a:prstClr val="white"/>
                    </a:solidFill>
                    <a:latin typeface="Calibri" panose="020F0502020204030204"/>
                  </a:rPr>
                  <a:t>A classic problem </a:t>
                </a:r>
              </a:p>
              <a:p>
                <a:pPr defTabSz="685800"/>
                <a:r>
                  <a:rPr lang="en-US" dirty="0">
                    <a:solidFill>
                      <a:prstClr val="white"/>
                    </a:solidFill>
                    <a:latin typeface="Calibri" panose="020F0502020204030204"/>
                  </a:rPr>
                  <a:t>A resurgence of interest</a:t>
                </a:r>
              </a:p>
              <a:p>
                <a:pPr defTabSz="685800"/>
                <a:r>
                  <a:rPr lang="en-US" dirty="0">
                    <a:solidFill>
                      <a:prstClr val="white"/>
                    </a:solidFill>
                    <a:latin typeface="Calibri" panose="020F0502020204030204"/>
                  </a:rPr>
                  <a:t>Trusted </a:t>
                </a:r>
                <a14:m>
                  <m:oMath xmlns:m="http://schemas.openxmlformats.org/officeDocument/2006/math">
                    <m:r>
                      <a:rPr lang="en-US" i="1">
                        <a:solidFill>
                          <a:prstClr val="white"/>
                        </a:solidFill>
                        <a:latin typeface="Cambria Math" panose="02040503050406030204" pitchFamily="18" charset="0"/>
                      </a:rPr>
                      <m:t>⇒</m:t>
                    </m:r>
                  </m:oMath>
                </a14:m>
                <a:r>
                  <a:rPr lang="en-US" dirty="0">
                    <a:solidFill>
                      <a:prstClr val="white"/>
                    </a:solidFill>
                    <a:latin typeface="Calibri" panose="020F0502020204030204"/>
                  </a:rPr>
                  <a:t> adversarial environments </a:t>
                </a:r>
              </a:p>
            </p:txBody>
          </p:sp>
        </mc:Choice>
        <mc:Fallback>
          <p:sp>
            <p:nvSpPr>
              <p:cNvPr id="3" name="TextBox 2">
                <a:extLst>
                  <a:ext uri="{FF2B5EF4-FFF2-40B4-BE49-F238E27FC236}">
                    <a16:creationId xmlns:a16="http://schemas.microsoft.com/office/drawing/2014/main" id="{276EBD97-1EE6-5CF5-DC43-62D1DCE48AD4}"/>
                  </a:ext>
                </a:extLst>
              </p:cNvPr>
              <p:cNvSpPr txBox="1">
                <a:spLocks noRot="1" noChangeAspect="1" noMove="1" noResize="1" noEditPoints="1" noAdjustHandles="1" noChangeArrowheads="1" noChangeShapeType="1" noTextEdit="1"/>
              </p:cNvSpPr>
              <p:nvPr/>
            </p:nvSpPr>
            <p:spPr>
              <a:xfrm>
                <a:off x="-569011" y="4485132"/>
                <a:ext cx="3634740" cy="923330"/>
              </a:xfrm>
              <a:prstGeom prst="rect">
                <a:avLst/>
              </a:prstGeom>
              <a:blipFill>
                <a:blip r:embed="rId6"/>
                <a:stretch>
                  <a:fillRect l="-1510" t="-3974" b="-993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1CC4AF0-76D4-FC4B-6ACA-4006CF6DF1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68678" y="1913352"/>
            <a:ext cx="1653017" cy="919006"/>
          </a:xfrm>
          <a:prstGeom prst="rect">
            <a:avLst/>
          </a:prstGeom>
        </p:spPr>
      </p:pic>
      <p:pic>
        <p:nvPicPr>
          <p:cNvPr id="1028" name="Picture 4" descr="Aptos Raises $150 Million for Plan to Raise Diem From the Dead - Business 2  Community">
            <a:extLst>
              <a:ext uri="{FF2B5EF4-FFF2-40B4-BE49-F238E27FC236}">
                <a16:creationId xmlns:a16="http://schemas.microsoft.com/office/drawing/2014/main" id="{34462F76-7F68-BB60-8BB0-A2874AAA16D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0473" y="4414855"/>
            <a:ext cx="1741517" cy="970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26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Byzantine Fault Tolerant (BFT) protocols</a:t>
            </a:r>
          </a:p>
        </p:txBody>
      </p:sp>
      <p:sp>
        <p:nvSpPr>
          <p:cNvPr id="5" name="Content Placeholder 4"/>
          <p:cNvSpPr>
            <a:spLocks noGrp="1"/>
          </p:cNvSpPr>
          <p:nvPr>
            <p:ph idx="1"/>
          </p:nvPr>
        </p:nvSpPr>
        <p:spPr>
          <a:xfrm>
            <a:off x="628650" y="2226469"/>
            <a:ext cx="8124518" cy="3263504"/>
          </a:xfrm>
        </p:spPr>
        <p:txBody>
          <a:bodyPr/>
          <a:lstStyle/>
          <a:p>
            <a:pPr marL="0" indent="0">
              <a:buNone/>
            </a:pPr>
            <a:r>
              <a:rPr lang="en-US" dirty="0"/>
              <a:t>Classic problem in computer science (since </a:t>
            </a:r>
            <a:r>
              <a:rPr lang="en-US" dirty="0" err="1"/>
              <a:t>Lamport</a:t>
            </a:r>
            <a:r>
              <a:rPr lang="en-US" dirty="0"/>
              <a:t>, </a:t>
            </a:r>
            <a:r>
              <a:rPr lang="en-US" dirty="0" err="1"/>
              <a:t>Shostak</a:t>
            </a:r>
            <a:r>
              <a:rPr lang="en-US" dirty="0"/>
              <a:t>, Pease `82)</a:t>
            </a:r>
          </a:p>
          <a:p>
            <a:r>
              <a:rPr lang="en-US" dirty="0"/>
              <a:t>Distributed computer nodes communicate with each other to …</a:t>
            </a:r>
          </a:p>
          <a:p>
            <a:r>
              <a:rPr lang="en-US" dirty="0"/>
              <a:t>Reach consensus based on “local” information (no “global” knowledge)</a:t>
            </a:r>
          </a:p>
          <a:p>
            <a:r>
              <a:rPr lang="en-US" dirty="0"/>
              <a:t>Byzantine nodes behave arbitrarily</a:t>
            </a:r>
          </a:p>
          <a:p>
            <a:r>
              <a:rPr lang="en-US" dirty="0"/>
              <a:t>Stipulate “honest” strategies for non-Byzantine nodes</a:t>
            </a:r>
          </a:p>
          <a:p>
            <a:r>
              <a:rPr lang="en-US" dirty="0"/>
              <a:t>Widely used in tech companies to maintain distributed databases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501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Byzantine Fault Tolerant (BFT) protocols</a:t>
            </a:r>
          </a:p>
        </p:txBody>
      </p:sp>
      <p:sp>
        <p:nvSpPr>
          <p:cNvPr id="5" name="Content Placeholder 4"/>
          <p:cNvSpPr>
            <a:spLocks noGrp="1"/>
          </p:cNvSpPr>
          <p:nvPr>
            <p:ph idx="1"/>
          </p:nvPr>
        </p:nvSpPr>
        <p:spPr>
          <a:xfrm>
            <a:off x="628650" y="2226469"/>
            <a:ext cx="8085859" cy="3674730"/>
          </a:xfrm>
        </p:spPr>
        <p:txBody>
          <a:bodyPr>
            <a:noAutofit/>
          </a:bodyPr>
          <a:lstStyle/>
          <a:p>
            <a:pPr marL="0" indent="0">
              <a:buNone/>
            </a:pPr>
            <a:r>
              <a:rPr lang="en-US" dirty="0"/>
              <a:t>Classic problem in computer science (since </a:t>
            </a:r>
            <a:r>
              <a:rPr lang="en-US" dirty="0" err="1"/>
              <a:t>Lamport</a:t>
            </a:r>
            <a:r>
              <a:rPr lang="en-US" dirty="0"/>
              <a:t>, </a:t>
            </a:r>
            <a:r>
              <a:rPr lang="en-US" dirty="0" err="1"/>
              <a:t>Shostak</a:t>
            </a:r>
            <a:r>
              <a:rPr lang="en-US" dirty="0"/>
              <a:t>, Pease `82)</a:t>
            </a:r>
          </a:p>
          <a:p>
            <a:r>
              <a:rPr lang="en-US" dirty="0"/>
              <a:t>Distributed computer nodes communicate with each other to …</a:t>
            </a:r>
          </a:p>
          <a:p>
            <a:r>
              <a:rPr lang="en-US" dirty="0"/>
              <a:t>Reach consensus based on “local” information (no “global” knowledge)</a:t>
            </a:r>
          </a:p>
          <a:p>
            <a:r>
              <a:rPr lang="en-US" dirty="0"/>
              <a:t>Byzantine nodes behave arbitrarily</a:t>
            </a:r>
          </a:p>
          <a:p>
            <a:r>
              <a:rPr lang="en-US" strike="sngStrike" dirty="0"/>
              <a:t>Stipulate “honest” strategies for non-Byzantine nodes</a:t>
            </a:r>
          </a:p>
          <a:p>
            <a:r>
              <a:rPr lang="en-US" dirty="0"/>
              <a:t>Widely used in tech companies to maintain distributed databases</a:t>
            </a:r>
            <a:endParaRPr lang="en-US" strike="sngStrike" dirty="0"/>
          </a:p>
          <a:p>
            <a:pPr marL="0" indent="0">
              <a:spcBef>
                <a:spcPts val="2100"/>
              </a:spcBef>
              <a:buNone/>
            </a:pPr>
            <a:r>
              <a:rPr lang="en-US" dirty="0"/>
              <a:t>This paper (given that </a:t>
            </a:r>
            <a:r>
              <a:rPr lang="en-US" dirty="0" err="1"/>
              <a:t>blockchains</a:t>
            </a:r>
            <a:r>
              <a:rPr lang="en-US" dirty="0"/>
              <a:t> live in trustless environments)</a:t>
            </a:r>
          </a:p>
          <a:p>
            <a:r>
              <a:rPr lang="en-US" dirty="0"/>
              <a:t>Non-Byzantine nodes are </a:t>
            </a:r>
            <a:r>
              <a:rPr lang="en-US" b="1" dirty="0"/>
              <a:t>rational</a:t>
            </a:r>
          </a:p>
          <a:p>
            <a:r>
              <a:rPr lang="en-US" b="1" dirty="0"/>
              <a:t>Ambiguity averse </a:t>
            </a:r>
            <a:r>
              <a:rPr lang="en-US" dirty="0"/>
              <a:t>(Knightian uncertain) about </a:t>
            </a:r>
            <a:r>
              <a:rPr lang="en-US"/>
              <a:t>Byzantine strategies</a:t>
            </a:r>
            <a:endParaRPr lang="en-US" b="1" dirty="0"/>
          </a:p>
        </p:txBody>
      </p:sp>
    </p:spTree>
    <p:extLst>
      <p:ext uri="{BB962C8B-B14F-4D97-AF65-F5344CB8AC3E}">
        <p14:creationId xmlns:p14="http://schemas.microsoft.com/office/powerpoint/2010/main" val="25947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DE600E-7057-4679-A02C-70C5F470BD05}"/>
              </a:ext>
            </a:extLst>
          </p:cNvPr>
          <p:cNvSpPr>
            <a:spLocks noGrp="1"/>
          </p:cNvSpPr>
          <p:nvPr>
            <p:ph type="title"/>
          </p:nvPr>
        </p:nvSpPr>
        <p:spPr/>
        <p:txBody>
          <a:bodyPr/>
          <a:lstStyle/>
          <a:p>
            <a:r>
              <a:rPr lang="en-US" dirty="0"/>
              <a:t>Consensus game</a:t>
            </a:r>
          </a:p>
        </p:txBody>
      </p:sp>
      <p:sp>
        <p:nvSpPr>
          <p:cNvPr id="5" name="Content Placeholder 4">
            <a:extLst>
              <a:ext uri="{FF2B5EF4-FFF2-40B4-BE49-F238E27FC236}">
                <a16:creationId xmlns:a16="http://schemas.microsoft.com/office/drawing/2014/main" id="{CB38D2F3-3FB9-4D11-9336-DDBA95F4F25A}"/>
              </a:ext>
            </a:extLst>
          </p:cNvPr>
          <p:cNvSpPr>
            <a:spLocks noGrp="1"/>
          </p:cNvSpPr>
          <p:nvPr>
            <p:ph sz="half" idx="1"/>
          </p:nvPr>
        </p:nvSpPr>
        <p:spPr>
          <a:xfrm>
            <a:off x="348916" y="2226469"/>
            <a:ext cx="6160169" cy="3263504"/>
          </a:xfrm>
        </p:spPr>
        <p:txBody>
          <a:bodyPr>
            <a:normAutofit fontScale="70000" lnSpcReduction="20000"/>
          </a:bodyPr>
          <a:lstStyle/>
          <a:p>
            <a:pPr marL="0" indent="0">
              <a:buNone/>
            </a:pPr>
            <a:r>
              <a:rPr lang="en-US" sz="2400" dirty="0"/>
              <a:t>A game among a measure of </a:t>
            </a:r>
            <a:r>
              <a:rPr lang="en-US" sz="2400" i="1" dirty="0"/>
              <a:t>n</a:t>
            </a:r>
            <a:r>
              <a:rPr lang="en-US" sz="2400" dirty="0"/>
              <a:t> computer nodes:</a:t>
            </a:r>
          </a:p>
          <a:p>
            <a:r>
              <a:rPr lang="en-US" sz="2400" dirty="0">
                <a:solidFill>
                  <a:schemeClr val="bg1"/>
                </a:solidFill>
              </a:rPr>
              <a:t>Nature randomly selects one node as the </a:t>
            </a:r>
            <a:r>
              <a:rPr lang="en-US" sz="2400" i="1" dirty="0">
                <a:solidFill>
                  <a:schemeClr val="bg1"/>
                </a:solidFill>
              </a:rPr>
              <a:t>leader</a:t>
            </a:r>
            <a:r>
              <a:rPr lang="en-US" sz="2400" dirty="0">
                <a:solidFill>
                  <a:schemeClr val="bg1"/>
                </a:solidFill>
              </a:rPr>
              <a:t>;</a:t>
            </a:r>
          </a:p>
          <a:p>
            <a:pPr lvl="1"/>
            <a:r>
              <a:rPr lang="en-US" sz="2175" dirty="0">
                <a:solidFill>
                  <a:schemeClr val="bg1"/>
                </a:solidFill>
              </a:rPr>
              <a:t>Denote all other nodes as </a:t>
            </a:r>
            <a:r>
              <a:rPr lang="en-US" sz="2175" i="1" dirty="0">
                <a:solidFill>
                  <a:schemeClr val="bg1"/>
                </a:solidFill>
              </a:rPr>
              <a:t>backups</a:t>
            </a:r>
            <a:r>
              <a:rPr lang="en-US" sz="2175" dirty="0">
                <a:solidFill>
                  <a:schemeClr val="bg1"/>
                </a:solidFill>
              </a:rPr>
              <a:t>;</a:t>
            </a:r>
          </a:p>
          <a:p>
            <a:r>
              <a:rPr lang="en-US" sz="2400" dirty="0">
                <a:solidFill>
                  <a:schemeClr val="bg1"/>
                </a:solidFill>
              </a:rPr>
              <a:t>Leader decides, for each backup, whether to </a:t>
            </a:r>
            <a:r>
              <a:rPr lang="en-US" sz="2400" i="1" dirty="0">
                <a:solidFill>
                  <a:schemeClr val="bg1"/>
                </a:solidFill>
              </a:rPr>
              <a:t>send</a:t>
            </a:r>
            <a:r>
              <a:rPr lang="en-US" sz="2400" dirty="0">
                <a:solidFill>
                  <a:schemeClr val="bg1"/>
                </a:solidFill>
              </a:rPr>
              <a:t> a message;</a:t>
            </a:r>
          </a:p>
          <a:p>
            <a:pPr lvl="1"/>
            <a:r>
              <a:rPr lang="en-US" sz="2175" dirty="0">
                <a:solidFill>
                  <a:schemeClr val="bg1"/>
                </a:solidFill>
              </a:rPr>
              <a:t>e.g. new batch of transactions in a blockchain; </a:t>
            </a:r>
            <a:r>
              <a:rPr lang="en-US" sz="2175" dirty="0" err="1">
                <a:solidFill>
                  <a:schemeClr val="bg1"/>
                </a:solidFill>
              </a:rPr>
              <a:t>problem.oblem</a:t>
            </a:r>
            <a:r>
              <a:rPr lang="en-US" sz="2175" dirty="0">
                <a:solidFill>
                  <a:schemeClr val="bg1"/>
                </a:solidFill>
              </a:rPr>
              <a:t>.</a:t>
            </a:r>
          </a:p>
          <a:p>
            <a:r>
              <a:rPr lang="en-US" sz="2400" dirty="0">
                <a:solidFill>
                  <a:schemeClr val="bg1"/>
                </a:solidFill>
              </a:rPr>
              <a:t>Each backup receiving message from leader</a:t>
            </a:r>
          </a:p>
          <a:p>
            <a:pPr lvl="1"/>
            <a:r>
              <a:rPr lang="en-US" sz="2175" dirty="0">
                <a:solidFill>
                  <a:schemeClr val="bg1"/>
                </a:solidFill>
              </a:rPr>
              <a:t>(if yes), for each other node, whether to </a:t>
            </a:r>
            <a:r>
              <a:rPr lang="en-US" sz="2175" i="1" dirty="0">
                <a:solidFill>
                  <a:schemeClr val="bg1"/>
                </a:solidFill>
              </a:rPr>
              <a:t>forward</a:t>
            </a:r>
            <a:r>
              <a:rPr lang="en-US" sz="2175" dirty="0">
                <a:solidFill>
                  <a:schemeClr val="bg1"/>
                </a:solidFill>
              </a:rPr>
              <a:t> message;</a:t>
            </a:r>
          </a:p>
          <a:p>
            <a:r>
              <a:rPr lang="en-US" sz="2400" dirty="0">
                <a:solidFill>
                  <a:schemeClr val="bg1"/>
                </a:solidFill>
              </a:rPr>
              <a:t>Each node then decides whether to </a:t>
            </a:r>
            <a:r>
              <a:rPr lang="en-US" sz="2400" i="1" dirty="0">
                <a:solidFill>
                  <a:schemeClr val="bg1"/>
                </a:solidFill>
              </a:rPr>
              <a:t>commit</a:t>
            </a:r>
            <a:r>
              <a:rPr lang="en-US" sz="2400" dirty="0">
                <a:solidFill>
                  <a:schemeClr val="bg1"/>
                </a:solidFill>
              </a:rPr>
              <a:t> to message</a:t>
            </a:r>
          </a:p>
          <a:p>
            <a:pPr lvl="1"/>
            <a:r>
              <a:rPr lang="en-US" sz="2475" dirty="0">
                <a:solidFill>
                  <a:schemeClr val="bg1"/>
                </a:solidFill>
              </a:rPr>
              <a:t>based on its local information set.</a:t>
            </a:r>
          </a:p>
          <a:p>
            <a:pPr marL="0" indent="0" algn="just">
              <a:buNone/>
            </a:pPr>
            <a:endParaRPr lang="en-US" sz="1350" dirty="0">
              <a:solidFill>
                <a:schemeClr val="bg1"/>
              </a:solidFill>
            </a:endParaRPr>
          </a:p>
          <a:p>
            <a:pPr marL="0" indent="0" algn="just">
              <a:buNone/>
            </a:pPr>
            <a:r>
              <a:rPr lang="en-US" sz="1200" dirty="0">
                <a:solidFill>
                  <a:schemeClr val="bg1"/>
                </a:solidFill>
              </a:rPr>
              <a:t>For simplicity, we study one round of synchronous peer communication in a single view. </a:t>
            </a:r>
            <a:r>
              <a:rPr lang="en-US" sz="1200" dirty="0" err="1">
                <a:solidFill>
                  <a:schemeClr val="bg1"/>
                </a:solidFill>
              </a:rPr>
              <a:t>Lamport</a:t>
            </a:r>
            <a:r>
              <a:rPr lang="en-US" sz="1200" dirty="0">
                <a:solidFill>
                  <a:schemeClr val="bg1"/>
                </a:solidFill>
              </a:rPr>
              <a:t>, </a:t>
            </a:r>
            <a:r>
              <a:rPr lang="en-US" sz="1200" dirty="0" err="1">
                <a:solidFill>
                  <a:schemeClr val="bg1"/>
                </a:solidFill>
              </a:rPr>
              <a:t>Shostak</a:t>
            </a:r>
            <a:r>
              <a:rPr lang="en-US" sz="1200" dirty="0">
                <a:solidFill>
                  <a:schemeClr val="bg1"/>
                </a:solidFill>
              </a:rPr>
              <a:t> and Pease (1982) study </a:t>
            </a:r>
            <a:r>
              <a:rPr lang="en-US" sz="1200" i="1" dirty="0">
                <a:solidFill>
                  <a:schemeClr val="bg1"/>
                </a:solidFill>
              </a:rPr>
              <a:t>f</a:t>
            </a:r>
            <a:r>
              <a:rPr lang="en-US" sz="1200" dirty="0">
                <a:solidFill>
                  <a:schemeClr val="bg1"/>
                </a:solidFill>
              </a:rPr>
              <a:t> rounds. Castro and </a:t>
            </a:r>
            <a:r>
              <a:rPr lang="en-US" sz="1200" dirty="0" err="1">
                <a:solidFill>
                  <a:schemeClr val="bg1"/>
                </a:solidFill>
              </a:rPr>
              <a:t>Liskov</a:t>
            </a:r>
            <a:r>
              <a:rPr lang="en-US" sz="1200" dirty="0">
                <a:solidFill>
                  <a:schemeClr val="bg1"/>
                </a:solidFill>
              </a:rPr>
              <a:t> (1999) (PBFT) study two rounds of communication with view changes. We also assume adequately close message delivery speeds to justify simultaneous moves in each step.</a:t>
            </a:r>
            <a:endParaRPr lang="en-US" sz="1200" b="1" dirty="0">
              <a:solidFill>
                <a:schemeClr val="bg1"/>
              </a:solidFill>
            </a:endParaRPr>
          </a:p>
        </p:txBody>
      </p:sp>
      <p:graphicFrame>
        <p:nvGraphicFramePr>
          <p:cNvPr id="7" name="Content Placeholder 13">
            <a:extLst>
              <a:ext uri="{FF2B5EF4-FFF2-40B4-BE49-F238E27FC236}">
                <a16:creationId xmlns:a16="http://schemas.microsoft.com/office/drawing/2014/main" id="{62BB545C-8747-4193-B49E-42693FF3E2C8}"/>
              </a:ext>
            </a:extLst>
          </p:cNvPr>
          <p:cNvGraphicFramePr>
            <a:graphicFrameLocks noGrp="1"/>
          </p:cNvGraphicFramePr>
          <p:nvPr>
            <p:ph sz="half" idx="2"/>
          </p:nvPr>
        </p:nvGraphicFramePr>
        <p:xfrm>
          <a:off x="6388768" y="1961771"/>
          <a:ext cx="2574758"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694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DE600E-7057-4679-A02C-70C5F470BD05}"/>
              </a:ext>
            </a:extLst>
          </p:cNvPr>
          <p:cNvSpPr>
            <a:spLocks noGrp="1"/>
          </p:cNvSpPr>
          <p:nvPr>
            <p:ph type="title"/>
          </p:nvPr>
        </p:nvSpPr>
        <p:spPr/>
        <p:txBody>
          <a:bodyPr/>
          <a:lstStyle/>
          <a:p>
            <a:r>
              <a:rPr lang="en-US" dirty="0"/>
              <a:t>Consensus game</a:t>
            </a:r>
          </a:p>
        </p:txBody>
      </p:sp>
      <p:sp>
        <p:nvSpPr>
          <p:cNvPr id="5" name="Content Placeholder 4">
            <a:extLst>
              <a:ext uri="{FF2B5EF4-FFF2-40B4-BE49-F238E27FC236}">
                <a16:creationId xmlns:a16="http://schemas.microsoft.com/office/drawing/2014/main" id="{CB38D2F3-3FB9-4D11-9336-DDBA95F4F25A}"/>
              </a:ext>
            </a:extLst>
          </p:cNvPr>
          <p:cNvSpPr>
            <a:spLocks noGrp="1"/>
          </p:cNvSpPr>
          <p:nvPr>
            <p:ph sz="half" idx="1"/>
          </p:nvPr>
        </p:nvSpPr>
        <p:spPr>
          <a:xfrm>
            <a:off x="348916" y="2226469"/>
            <a:ext cx="6160169" cy="3263504"/>
          </a:xfrm>
        </p:spPr>
        <p:txBody>
          <a:bodyPr>
            <a:normAutofit fontScale="70000" lnSpcReduction="20000"/>
          </a:bodyPr>
          <a:lstStyle/>
          <a:p>
            <a:pPr marL="0" indent="0">
              <a:buNone/>
            </a:pPr>
            <a:r>
              <a:rPr lang="en-US" sz="2400" dirty="0"/>
              <a:t>A game among a measure of </a:t>
            </a:r>
            <a:r>
              <a:rPr lang="en-US" sz="2400" i="1" dirty="0"/>
              <a:t>n</a:t>
            </a:r>
            <a:r>
              <a:rPr lang="en-US" sz="2400" dirty="0"/>
              <a:t> computer nodes:</a:t>
            </a:r>
          </a:p>
          <a:p>
            <a:r>
              <a:rPr lang="en-US" sz="2400" dirty="0"/>
              <a:t>Nature randomly selects one node as the </a:t>
            </a:r>
            <a:r>
              <a:rPr lang="en-US" sz="2400" b="1" i="1" dirty="0"/>
              <a:t>leader</a:t>
            </a:r>
            <a:r>
              <a:rPr lang="en-US" sz="2400" dirty="0"/>
              <a:t>;</a:t>
            </a:r>
          </a:p>
          <a:p>
            <a:pPr lvl="1"/>
            <a:r>
              <a:rPr lang="en-US" sz="2175" dirty="0"/>
              <a:t>Denote all other nodes as </a:t>
            </a:r>
            <a:r>
              <a:rPr lang="en-US" sz="2175" b="1" i="1" dirty="0"/>
              <a:t>backups</a:t>
            </a:r>
            <a:r>
              <a:rPr lang="en-US" sz="2175" dirty="0"/>
              <a:t>;</a:t>
            </a:r>
          </a:p>
          <a:p>
            <a:r>
              <a:rPr lang="en-US" sz="2400" dirty="0">
                <a:solidFill>
                  <a:schemeClr val="bg1"/>
                </a:solidFill>
              </a:rPr>
              <a:t>Leader decides, for each backup, whether to </a:t>
            </a:r>
            <a:r>
              <a:rPr lang="en-US" sz="2400" i="1" dirty="0">
                <a:solidFill>
                  <a:schemeClr val="bg1"/>
                </a:solidFill>
              </a:rPr>
              <a:t>send</a:t>
            </a:r>
            <a:r>
              <a:rPr lang="en-US" sz="2400" dirty="0">
                <a:solidFill>
                  <a:schemeClr val="bg1"/>
                </a:solidFill>
              </a:rPr>
              <a:t> a message;</a:t>
            </a:r>
          </a:p>
          <a:p>
            <a:pPr lvl="1"/>
            <a:r>
              <a:rPr lang="en-US" sz="2175" dirty="0">
                <a:solidFill>
                  <a:schemeClr val="bg1"/>
                </a:solidFill>
              </a:rPr>
              <a:t>e.g. new batch of transactions in a blockchain; problem.</a:t>
            </a:r>
          </a:p>
          <a:p>
            <a:r>
              <a:rPr lang="en-US" sz="2400" dirty="0">
                <a:solidFill>
                  <a:schemeClr val="bg1"/>
                </a:solidFill>
              </a:rPr>
              <a:t>Each backup receiving message from leader</a:t>
            </a:r>
          </a:p>
          <a:p>
            <a:pPr lvl="1"/>
            <a:r>
              <a:rPr lang="en-US" sz="2175" dirty="0">
                <a:solidFill>
                  <a:schemeClr val="bg1"/>
                </a:solidFill>
              </a:rPr>
              <a:t>(if yes), for each other node, whether to </a:t>
            </a:r>
            <a:r>
              <a:rPr lang="en-US" sz="2175" i="1" dirty="0">
                <a:solidFill>
                  <a:schemeClr val="bg1"/>
                </a:solidFill>
              </a:rPr>
              <a:t>forward</a:t>
            </a:r>
            <a:r>
              <a:rPr lang="en-US" sz="2175" dirty="0">
                <a:solidFill>
                  <a:schemeClr val="bg1"/>
                </a:solidFill>
              </a:rPr>
              <a:t> message;</a:t>
            </a:r>
          </a:p>
          <a:p>
            <a:r>
              <a:rPr lang="en-US" sz="2400" dirty="0">
                <a:solidFill>
                  <a:schemeClr val="bg1"/>
                </a:solidFill>
              </a:rPr>
              <a:t>Each node then decides whether to </a:t>
            </a:r>
            <a:r>
              <a:rPr lang="en-US" sz="2400" i="1" dirty="0">
                <a:solidFill>
                  <a:schemeClr val="bg1"/>
                </a:solidFill>
              </a:rPr>
              <a:t>commit</a:t>
            </a:r>
            <a:r>
              <a:rPr lang="en-US" sz="2400" dirty="0">
                <a:solidFill>
                  <a:schemeClr val="bg1"/>
                </a:solidFill>
              </a:rPr>
              <a:t> to message</a:t>
            </a:r>
          </a:p>
          <a:p>
            <a:pPr lvl="1"/>
            <a:r>
              <a:rPr lang="en-US" sz="2475" dirty="0">
                <a:solidFill>
                  <a:schemeClr val="bg1"/>
                </a:solidFill>
              </a:rPr>
              <a:t>based on its local information set.</a:t>
            </a:r>
          </a:p>
          <a:p>
            <a:pPr marL="0" indent="0" algn="just">
              <a:buNone/>
            </a:pPr>
            <a:endParaRPr lang="en-US" sz="1350" dirty="0">
              <a:solidFill>
                <a:schemeClr val="bg1"/>
              </a:solidFill>
            </a:endParaRPr>
          </a:p>
          <a:p>
            <a:pPr marL="0" indent="0" algn="just">
              <a:buNone/>
            </a:pPr>
            <a:r>
              <a:rPr lang="en-US" sz="1200" dirty="0">
                <a:solidFill>
                  <a:schemeClr val="bg1"/>
                </a:solidFill>
              </a:rPr>
              <a:t>For simplicity, we study one round of synchronous peer communication in a single view. </a:t>
            </a:r>
            <a:r>
              <a:rPr lang="en-US" sz="1200" dirty="0" err="1">
                <a:solidFill>
                  <a:schemeClr val="bg1"/>
                </a:solidFill>
              </a:rPr>
              <a:t>Lamport</a:t>
            </a:r>
            <a:r>
              <a:rPr lang="en-US" sz="1200" dirty="0">
                <a:solidFill>
                  <a:schemeClr val="bg1"/>
                </a:solidFill>
              </a:rPr>
              <a:t>, </a:t>
            </a:r>
            <a:r>
              <a:rPr lang="en-US" sz="1200" dirty="0" err="1">
                <a:solidFill>
                  <a:schemeClr val="bg1"/>
                </a:solidFill>
              </a:rPr>
              <a:t>Shostak</a:t>
            </a:r>
            <a:r>
              <a:rPr lang="en-US" sz="1200" dirty="0">
                <a:solidFill>
                  <a:schemeClr val="bg1"/>
                </a:solidFill>
              </a:rPr>
              <a:t> and Pease (1982) study </a:t>
            </a:r>
            <a:r>
              <a:rPr lang="en-US" sz="1200" i="1" dirty="0">
                <a:solidFill>
                  <a:schemeClr val="bg1"/>
                </a:solidFill>
              </a:rPr>
              <a:t>f</a:t>
            </a:r>
            <a:r>
              <a:rPr lang="en-US" sz="1200" dirty="0">
                <a:solidFill>
                  <a:schemeClr val="bg1"/>
                </a:solidFill>
              </a:rPr>
              <a:t> rounds. Castro and </a:t>
            </a:r>
            <a:r>
              <a:rPr lang="en-US" sz="1200" dirty="0" err="1">
                <a:solidFill>
                  <a:schemeClr val="bg1"/>
                </a:solidFill>
              </a:rPr>
              <a:t>Liskov</a:t>
            </a:r>
            <a:r>
              <a:rPr lang="en-US" sz="1200" dirty="0">
                <a:solidFill>
                  <a:schemeClr val="bg1"/>
                </a:solidFill>
              </a:rPr>
              <a:t> (1999) (PBFT) study two rounds of communication with view changes. We also assume adequately close message delivery speeds to justify simultaneous moves in each step.</a:t>
            </a:r>
            <a:endParaRPr lang="en-US" sz="1200" b="1" dirty="0">
              <a:solidFill>
                <a:schemeClr val="bg1"/>
              </a:solidFill>
            </a:endParaRPr>
          </a:p>
        </p:txBody>
      </p:sp>
      <p:graphicFrame>
        <p:nvGraphicFramePr>
          <p:cNvPr id="7" name="Content Placeholder 13">
            <a:extLst>
              <a:ext uri="{FF2B5EF4-FFF2-40B4-BE49-F238E27FC236}">
                <a16:creationId xmlns:a16="http://schemas.microsoft.com/office/drawing/2014/main" id="{62BB545C-8747-4193-B49E-42693FF3E2C8}"/>
              </a:ext>
            </a:extLst>
          </p:cNvPr>
          <p:cNvGraphicFramePr>
            <a:graphicFrameLocks noGrp="1"/>
          </p:cNvGraphicFramePr>
          <p:nvPr>
            <p:ph sz="half" idx="2"/>
          </p:nvPr>
        </p:nvGraphicFramePr>
        <p:xfrm>
          <a:off x="6388768" y="1961771"/>
          <a:ext cx="2574758"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8" descr="Eastern crown - Wikipedia">
            <a:extLst>
              <a:ext uri="{FF2B5EF4-FFF2-40B4-BE49-F238E27FC236}">
                <a16:creationId xmlns:a16="http://schemas.microsoft.com/office/drawing/2014/main" id="{27A095C4-F72A-4E86-9370-0664B4969B4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5861" y="3232233"/>
            <a:ext cx="271694" cy="1967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887300A1-0E56-4C18-9336-0E2C1E044DE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64117" y="3393498"/>
            <a:ext cx="624059" cy="40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397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DE600E-7057-4679-A02C-70C5F470BD05}"/>
              </a:ext>
            </a:extLst>
          </p:cNvPr>
          <p:cNvSpPr>
            <a:spLocks noGrp="1"/>
          </p:cNvSpPr>
          <p:nvPr>
            <p:ph type="title"/>
          </p:nvPr>
        </p:nvSpPr>
        <p:spPr/>
        <p:txBody>
          <a:bodyPr/>
          <a:lstStyle/>
          <a:p>
            <a:r>
              <a:rPr lang="en-US" dirty="0"/>
              <a:t>Consensus game</a:t>
            </a:r>
          </a:p>
        </p:txBody>
      </p:sp>
      <p:sp>
        <p:nvSpPr>
          <p:cNvPr id="5" name="Content Placeholder 4">
            <a:extLst>
              <a:ext uri="{FF2B5EF4-FFF2-40B4-BE49-F238E27FC236}">
                <a16:creationId xmlns:a16="http://schemas.microsoft.com/office/drawing/2014/main" id="{CB38D2F3-3FB9-4D11-9336-DDBA95F4F25A}"/>
              </a:ext>
            </a:extLst>
          </p:cNvPr>
          <p:cNvSpPr>
            <a:spLocks noGrp="1"/>
          </p:cNvSpPr>
          <p:nvPr>
            <p:ph sz="half" idx="1"/>
          </p:nvPr>
        </p:nvSpPr>
        <p:spPr>
          <a:xfrm>
            <a:off x="348916" y="2226469"/>
            <a:ext cx="6160169" cy="3263504"/>
          </a:xfrm>
        </p:spPr>
        <p:txBody>
          <a:bodyPr>
            <a:normAutofit fontScale="70000" lnSpcReduction="20000"/>
          </a:bodyPr>
          <a:lstStyle/>
          <a:p>
            <a:pPr marL="0" indent="0">
              <a:buNone/>
            </a:pPr>
            <a:r>
              <a:rPr lang="en-US" sz="2400" dirty="0"/>
              <a:t>A game among a measure of </a:t>
            </a:r>
            <a:r>
              <a:rPr lang="en-US" sz="2400" i="1" dirty="0"/>
              <a:t>n</a:t>
            </a:r>
            <a:r>
              <a:rPr lang="en-US" sz="2400" dirty="0"/>
              <a:t> computer nodes:</a:t>
            </a:r>
          </a:p>
          <a:p>
            <a:r>
              <a:rPr lang="en-US" sz="2400" dirty="0"/>
              <a:t>Nature randomly selects one node as the </a:t>
            </a:r>
            <a:r>
              <a:rPr lang="en-US" sz="2400" b="1" i="1" dirty="0"/>
              <a:t>leader</a:t>
            </a:r>
            <a:r>
              <a:rPr lang="en-US" sz="2400" dirty="0"/>
              <a:t>;</a:t>
            </a:r>
          </a:p>
          <a:p>
            <a:pPr lvl="1"/>
            <a:r>
              <a:rPr lang="en-US" sz="2175" dirty="0"/>
              <a:t>Denote all other nodes as </a:t>
            </a:r>
            <a:r>
              <a:rPr lang="en-US" sz="2175" b="1" i="1" dirty="0"/>
              <a:t>backups</a:t>
            </a:r>
            <a:r>
              <a:rPr lang="en-US" sz="2175" dirty="0"/>
              <a:t>;</a:t>
            </a:r>
          </a:p>
          <a:p>
            <a:r>
              <a:rPr lang="en-US" sz="2400" dirty="0"/>
              <a:t>Leader decides, for each backup, whether to </a:t>
            </a:r>
            <a:r>
              <a:rPr lang="en-US" sz="2400" b="1" i="1" dirty="0"/>
              <a:t>send</a:t>
            </a:r>
            <a:r>
              <a:rPr lang="en-US" sz="2400" dirty="0"/>
              <a:t> a message;</a:t>
            </a:r>
          </a:p>
          <a:p>
            <a:pPr lvl="1"/>
            <a:r>
              <a:rPr lang="en-US" sz="2175" dirty="0"/>
              <a:t>e.g. new batch of transactions in a blockchain;</a:t>
            </a:r>
          </a:p>
          <a:p>
            <a:r>
              <a:rPr lang="en-US" sz="2400" dirty="0">
                <a:solidFill>
                  <a:schemeClr val="bg1"/>
                </a:solidFill>
              </a:rPr>
              <a:t>Each backup receiving message from leader</a:t>
            </a:r>
          </a:p>
          <a:p>
            <a:pPr lvl="1"/>
            <a:r>
              <a:rPr lang="en-US" sz="2175" dirty="0">
                <a:solidFill>
                  <a:schemeClr val="bg1"/>
                </a:solidFill>
              </a:rPr>
              <a:t>for each other node, whether to </a:t>
            </a:r>
            <a:r>
              <a:rPr lang="en-US" sz="2175" i="1" dirty="0">
                <a:solidFill>
                  <a:schemeClr val="bg1"/>
                </a:solidFill>
              </a:rPr>
              <a:t>forward</a:t>
            </a:r>
            <a:r>
              <a:rPr lang="en-US" sz="2175" dirty="0">
                <a:solidFill>
                  <a:schemeClr val="bg1"/>
                </a:solidFill>
              </a:rPr>
              <a:t> message;</a:t>
            </a:r>
          </a:p>
          <a:p>
            <a:r>
              <a:rPr lang="en-US" sz="2400" dirty="0">
                <a:solidFill>
                  <a:schemeClr val="bg1"/>
                </a:solidFill>
              </a:rPr>
              <a:t>Each node then decides whether to </a:t>
            </a:r>
            <a:r>
              <a:rPr lang="en-US" sz="2400" i="1" dirty="0">
                <a:solidFill>
                  <a:schemeClr val="bg1"/>
                </a:solidFill>
              </a:rPr>
              <a:t>commit</a:t>
            </a:r>
            <a:r>
              <a:rPr lang="en-US" sz="2400" dirty="0">
                <a:solidFill>
                  <a:schemeClr val="bg1"/>
                </a:solidFill>
              </a:rPr>
              <a:t> to message</a:t>
            </a:r>
          </a:p>
          <a:p>
            <a:pPr lvl="1"/>
            <a:r>
              <a:rPr lang="en-US" sz="2475" dirty="0">
                <a:solidFill>
                  <a:schemeClr val="bg1"/>
                </a:solidFill>
              </a:rPr>
              <a:t>based on its local information set.</a:t>
            </a:r>
          </a:p>
          <a:p>
            <a:pPr marL="0" indent="0" algn="just">
              <a:buNone/>
            </a:pPr>
            <a:endParaRPr lang="en-US" sz="1350" dirty="0">
              <a:solidFill>
                <a:schemeClr val="bg1"/>
              </a:solidFill>
            </a:endParaRPr>
          </a:p>
          <a:p>
            <a:pPr marL="0" indent="0" algn="just">
              <a:buNone/>
            </a:pPr>
            <a:r>
              <a:rPr lang="en-US" sz="1200" dirty="0">
                <a:solidFill>
                  <a:schemeClr val="bg1"/>
                </a:solidFill>
              </a:rPr>
              <a:t>For simplicity, we study one round of synchronous peer communication in a single view. </a:t>
            </a:r>
            <a:r>
              <a:rPr lang="en-US" sz="1200" dirty="0" err="1">
                <a:solidFill>
                  <a:schemeClr val="bg1"/>
                </a:solidFill>
              </a:rPr>
              <a:t>Lamport</a:t>
            </a:r>
            <a:r>
              <a:rPr lang="en-US" sz="1200" dirty="0">
                <a:solidFill>
                  <a:schemeClr val="bg1"/>
                </a:solidFill>
              </a:rPr>
              <a:t>, </a:t>
            </a:r>
            <a:r>
              <a:rPr lang="en-US" sz="1200" dirty="0" err="1">
                <a:solidFill>
                  <a:schemeClr val="bg1"/>
                </a:solidFill>
              </a:rPr>
              <a:t>Shostak</a:t>
            </a:r>
            <a:r>
              <a:rPr lang="en-US" sz="1200" dirty="0">
                <a:solidFill>
                  <a:schemeClr val="bg1"/>
                </a:solidFill>
              </a:rPr>
              <a:t> and Pease (1982) study </a:t>
            </a:r>
            <a:r>
              <a:rPr lang="en-US" sz="1200" i="1" dirty="0">
                <a:solidFill>
                  <a:schemeClr val="bg1"/>
                </a:solidFill>
              </a:rPr>
              <a:t>f</a:t>
            </a:r>
            <a:r>
              <a:rPr lang="en-US" sz="1200" dirty="0">
                <a:solidFill>
                  <a:schemeClr val="bg1"/>
                </a:solidFill>
              </a:rPr>
              <a:t> rounds. Castro and </a:t>
            </a:r>
            <a:r>
              <a:rPr lang="en-US" sz="1200" dirty="0" err="1">
                <a:solidFill>
                  <a:schemeClr val="bg1"/>
                </a:solidFill>
              </a:rPr>
              <a:t>Liskov</a:t>
            </a:r>
            <a:r>
              <a:rPr lang="en-US" sz="1200" dirty="0">
                <a:solidFill>
                  <a:schemeClr val="bg1"/>
                </a:solidFill>
              </a:rPr>
              <a:t> (1999) (PBFT) study two rounds of communication with view changes. We also assume adequately close message delivery speeds to justify simultaneous moves in each step.</a:t>
            </a:r>
            <a:endParaRPr lang="en-US" sz="1200" b="1" dirty="0">
              <a:solidFill>
                <a:schemeClr val="bg1"/>
              </a:solidFill>
            </a:endParaRPr>
          </a:p>
        </p:txBody>
      </p:sp>
      <p:graphicFrame>
        <p:nvGraphicFramePr>
          <p:cNvPr id="7" name="Content Placeholder 13">
            <a:extLst>
              <a:ext uri="{FF2B5EF4-FFF2-40B4-BE49-F238E27FC236}">
                <a16:creationId xmlns:a16="http://schemas.microsoft.com/office/drawing/2014/main" id="{62BB545C-8747-4193-B49E-42693FF3E2C8}"/>
              </a:ext>
            </a:extLst>
          </p:cNvPr>
          <p:cNvGraphicFramePr>
            <a:graphicFrameLocks noGrp="1"/>
          </p:cNvGraphicFramePr>
          <p:nvPr>
            <p:ph sz="half" idx="2"/>
          </p:nvPr>
        </p:nvGraphicFramePr>
        <p:xfrm>
          <a:off x="6388768" y="1961771"/>
          <a:ext cx="2574758"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8" descr="Eastern crown - Wikipedia">
            <a:extLst>
              <a:ext uri="{FF2B5EF4-FFF2-40B4-BE49-F238E27FC236}">
                <a16:creationId xmlns:a16="http://schemas.microsoft.com/office/drawing/2014/main" id="{27A095C4-F72A-4E86-9370-0664B4969B4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5861" y="3232233"/>
            <a:ext cx="271694" cy="19676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4AD8F480-D6D4-470C-9C75-6FFB1790616D}"/>
              </a:ext>
            </a:extLst>
          </p:cNvPr>
          <p:cNvCxnSpPr/>
          <p:nvPr/>
        </p:nvCxnSpPr>
        <p:spPr>
          <a:xfrm flipV="1">
            <a:off x="6996363" y="2908635"/>
            <a:ext cx="673769" cy="691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2951F6D-E7A1-4A88-AC63-796CF69FB671}"/>
              </a:ext>
            </a:extLst>
          </p:cNvPr>
          <p:cNvCxnSpPr>
            <a:cxnSpLocks/>
          </p:cNvCxnSpPr>
          <p:nvPr/>
        </p:nvCxnSpPr>
        <p:spPr>
          <a:xfrm flipV="1">
            <a:off x="6996363" y="3600451"/>
            <a:ext cx="139566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0534C63-0DFF-47F4-9542-B38EA56CBDB5}"/>
              </a:ext>
            </a:extLst>
          </p:cNvPr>
          <p:cNvCxnSpPr>
            <a:cxnSpLocks/>
          </p:cNvCxnSpPr>
          <p:nvPr/>
        </p:nvCxnSpPr>
        <p:spPr>
          <a:xfrm>
            <a:off x="6996363" y="3600450"/>
            <a:ext cx="673769" cy="673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02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457200" y="1063228"/>
            <a:ext cx="8229600" cy="857400"/>
          </a:xfrm>
          <a:prstGeom prst="rect">
            <a:avLst/>
          </a:prstGeom>
          <a:noFill/>
          <a:ln>
            <a:noFill/>
          </a:ln>
        </p:spPr>
        <p:txBody>
          <a:bodyPr spcFirstLastPara="1" vert="horz" wrap="square" lIns="91425" tIns="91425" rIns="91425" bIns="91425" rtlCol="0" anchor="b" anchorCtr="0">
            <a:noAutofit/>
          </a:bodyPr>
          <a:lstStyle/>
          <a:p>
            <a:pPr algn="l">
              <a:buClr>
                <a:schemeClr val="dk1"/>
              </a:buClr>
            </a:pPr>
            <a:r>
              <a:rPr lang="en-US" sz="3600" b="1" dirty="0">
                <a:solidFill>
                  <a:schemeClr val="dk1"/>
                </a:solidFill>
                <a:latin typeface="Trebuchet MS"/>
                <a:ea typeface="Trebuchet MS"/>
                <a:cs typeface="Trebuchet MS"/>
                <a:sym typeface="Trebuchet MS"/>
              </a:rPr>
              <a:t>C</a:t>
            </a:r>
            <a:r>
              <a:rPr lang="en" sz="3600" b="1" dirty="0">
                <a:solidFill>
                  <a:schemeClr val="dk1"/>
                </a:solidFill>
                <a:latin typeface="Trebuchet MS"/>
                <a:ea typeface="Trebuchet MS"/>
                <a:cs typeface="Trebuchet MS"/>
                <a:sym typeface="Trebuchet MS"/>
              </a:rPr>
              <a:t>onsensus protocols</a:t>
            </a:r>
            <a:endParaRPr sz="3600" b="1" dirty="0">
              <a:solidFill>
                <a:schemeClr val="dk1"/>
              </a:solidFill>
              <a:latin typeface="Trebuchet MS"/>
              <a:ea typeface="Trebuchet MS"/>
              <a:cs typeface="Trebuchet MS"/>
              <a:sym typeface="Trebuchet MS"/>
            </a:endParaRPr>
          </a:p>
        </p:txBody>
      </p:sp>
      <p:sp>
        <p:nvSpPr>
          <p:cNvPr id="90" name="Google Shape;90;p18"/>
          <p:cNvSpPr txBox="1">
            <a:spLocks noGrp="1"/>
          </p:cNvSpPr>
          <p:nvPr>
            <p:ph type="body" idx="1"/>
          </p:nvPr>
        </p:nvSpPr>
        <p:spPr>
          <a:xfrm>
            <a:off x="304800" y="2057401"/>
            <a:ext cx="8686800" cy="3725699"/>
          </a:xfrm>
          <a:prstGeom prst="rect">
            <a:avLst/>
          </a:prstGeom>
          <a:noFill/>
          <a:ln>
            <a:noFill/>
          </a:ln>
        </p:spPr>
        <p:txBody>
          <a:bodyPr spcFirstLastPara="1" vert="horz" wrap="square" lIns="91425" tIns="91425" rIns="91425" bIns="91425" rtlCol="0" anchor="t" anchorCtr="0">
            <a:noAutofit/>
          </a:bodyPr>
          <a:lstStyle/>
          <a:p>
            <a:pPr marL="0" indent="0">
              <a:buClr>
                <a:schemeClr val="dk1"/>
              </a:buClr>
            </a:pPr>
            <a:r>
              <a:rPr lang="en-US" sz="2400" dirty="0">
                <a:solidFill>
                  <a:schemeClr val="dk1"/>
                </a:solidFill>
                <a:latin typeface="Trebuchet MS"/>
                <a:ea typeface="Trebuchet MS"/>
                <a:cs typeface="Trebuchet MS"/>
                <a:sym typeface="Trebuchet MS"/>
              </a:rPr>
              <a:t>Byzantine generals Problem</a:t>
            </a:r>
          </a:p>
          <a:p>
            <a:pPr marL="0" indent="0">
              <a:buClr>
                <a:schemeClr val="dk1"/>
              </a:buClr>
            </a:pPr>
            <a:r>
              <a:rPr lang="en-US" sz="2400" dirty="0">
                <a:solidFill>
                  <a:schemeClr val="dk1"/>
                </a:solidFill>
                <a:latin typeface="Trebuchet MS"/>
                <a:ea typeface="Trebuchet MS"/>
                <a:cs typeface="Trebuchet MS"/>
                <a:sym typeface="Trebuchet MS"/>
              </a:rPr>
              <a:t>Two generals problem</a:t>
            </a:r>
          </a:p>
          <a:p>
            <a:pPr marL="0" indent="0">
              <a:buClr>
                <a:schemeClr val="dk1"/>
              </a:buClr>
            </a:pPr>
            <a:r>
              <a:rPr lang="en-US" sz="2400" dirty="0">
                <a:solidFill>
                  <a:schemeClr val="dk1"/>
                </a:solidFill>
                <a:latin typeface="Trebuchet MS"/>
                <a:ea typeface="Trebuchet MS"/>
                <a:cs typeface="Trebuchet MS"/>
                <a:sym typeface="Trebuchet MS"/>
              </a:rPr>
              <a:t>Agreement/broadcasting problem; State-machine replication</a:t>
            </a:r>
          </a:p>
          <a:p>
            <a:pPr marL="0" indent="0">
              <a:buClr>
                <a:schemeClr val="dk1"/>
              </a:buClr>
            </a:pPr>
            <a:endParaRPr lang="en-US" sz="2400" dirty="0">
              <a:solidFill>
                <a:schemeClr val="dk1"/>
              </a:solidFill>
              <a:latin typeface="Trebuchet MS"/>
              <a:ea typeface="Trebuchet MS"/>
              <a:cs typeface="Trebuchet MS"/>
              <a:sym typeface="Trebuchet MS"/>
            </a:endParaRPr>
          </a:p>
          <a:p>
            <a:pPr marL="0" indent="0">
              <a:buClr>
                <a:schemeClr val="dk1"/>
              </a:buClr>
            </a:pPr>
            <a:r>
              <a:rPr lang="en-US" sz="2400" dirty="0" err="1">
                <a:solidFill>
                  <a:schemeClr val="dk1"/>
                </a:solidFill>
                <a:latin typeface="Trebuchet MS"/>
                <a:ea typeface="Trebuchet MS"/>
                <a:cs typeface="Trebuchet MS"/>
                <a:sym typeface="Trebuchet MS"/>
              </a:rPr>
              <a:t>Nakamoto</a:t>
            </a:r>
            <a:r>
              <a:rPr lang="en-US" sz="2400" dirty="0">
                <a:solidFill>
                  <a:schemeClr val="dk1"/>
                </a:solidFill>
                <a:latin typeface="Trebuchet MS"/>
                <a:ea typeface="Trebuchet MS"/>
                <a:cs typeface="Trebuchet MS"/>
                <a:sym typeface="Trebuchet MS"/>
              </a:rPr>
              <a:t> consensus</a:t>
            </a:r>
          </a:p>
          <a:p>
            <a:pPr marL="0" indent="0">
              <a:buClr>
                <a:schemeClr val="dk1"/>
              </a:buClr>
            </a:pPr>
            <a:r>
              <a:rPr lang="en-US" sz="2400" dirty="0" err="1">
                <a:solidFill>
                  <a:schemeClr val="dk1"/>
                </a:solidFill>
                <a:latin typeface="Trebuchet MS"/>
                <a:ea typeface="Trebuchet MS"/>
                <a:cs typeface="Trebuchet MS"/>
                <a:sym typeface="Trebuchet MS"/>
              </a:rPr>
              <a:t>pBFT</a:t>
            </a:r>
            <a:r>
              <a:rPr lang="en-US" sz="2400" dirty="0">
                <a:solidFill>
                  <a:schemeClr val="dk1"/>
                </a:solidFill>
                <a:latin typeface="Trebuchet MS"/>
                <a:ea typeface="Trebuchet MS"/>
                <a:cs typeface="Trebuchet MS"/>
                <a:sym typeface="Trebuchet MS"/>
              </a:rPr>
              <a:t>: practical Byzantine Fault tolerance protocol</a:t>
            </a:r>
          </a:p>
          <a:p>
            <a:pPr marL="0" indent="0">
              <a:buClr>
                <a:schemeClr val="dk1"/>
              </a:buClr>
            </a:pPr>
            <a:r>
              <a:rPr lang="en-US" sz="2400" dirty="0" err="1">
                <a:solidFill>
                  <a:schemeClr val="dk1"/>
                </a:solidFill>
                <a:latin typeface="Trebuchet MS"/>
                <a:ea typeface="Trebuchet MS"/>
                <a:cs typeface="Trebuchet MS"/>
                <a:sym typeface="Trebuchet MS"/>
              </a:rPr>
              <a:t>HotStuff</a:t>
            </a:r>
            <a:r>
              <a:rPr lang="en-US" sz="2400" dirty="0">
                <a:solidFill>
                  <a:schemeClr val="dk1"/>
                </a:solidFill>
                <a:latin typeface="Trebuchet MS"/>
                <a:ea typeface="Trebuchet MS"/>
                <a:cs typeface="Trebuchet MS"/>
                <a:sym typeface="Trebuchet MS"/>
              </a:rPr>
              <a:t> (Libra-BFT/Diem)</a:t>
            </a:r>
          </a:p>
          <a:p>
            <a:pPr marL="0" indent="0">
              <a:buClr>
                <a:schemeClr val="dk1"/>
              </a:buClr>
            </a:pPr>
            <a:r>
              <a:rPr lang="en-US" sz="2400" dirty="0" err="1">
                <a:solidFill>
                  <a:schemeClr val="dk1"/>
                </a:solidFill>
                <a:latin typeface="Trebuchet MS"/>
                <a:ea typeface="Trebuchet MS"/>
                <a:cs typeface="Trebuchet MS"/>
                <a:sym typeface="Trebuchet MS"/>
              </a:rPr>
              <a:t>Tendermint</a:t>
            </a:r>
            <a:r>
              <a:rPr lang="en-US" sz="2400" dirty="0">
                <a:solidFill>
                  <a:schemeClr val="dk1"/>
                </a:solidFill>
                <a:latin typeface="Trebuchet MS"/>
                <a:ea typeface="Trebuchet MS"/>
                <a:cs typeface="Trebuchet MS"/>
                <a:sym typeface="Trebuchet MS"/>
              </a:rPr>
              <a:t>, etc. (Cosmos, Substrate, </a:t>
            </a:r>
            <a:r>
              <a:rPr lang="en-US" sz="2400" dirty="0" err="1">
                <a:solidFill>
                  <a:schemeClr val="dk1"/>
                </a:solidFill>
                <a:latin typeface="Trebuchet MS"/>
                <a:ea typeface="Trebuchet MS"/>
                <a:cs typeface="Trebuchet MS"/>
                <a:sym typeface="Trebuchet MS"/>
              </a:rPr>
              <a:t>Polkadot</a:t>
            </a:r>
            <a:r>
              <a:rPr lang="en-US" sz="2400">
                <a:solidFill>
                  <a:schemeClr val="dk1"/>
                </a:solidFill>
                <a:latin typeface="Trebuchet MS"/>
                <a:ea typeface="Trebuchet MS"/>
                <a:cs typeface="Trebuchet MS"/>
                <a:sym typeface="Trebuchet MS"/>
              </a:rPr>
              <a:t>)</a:t>
            </a:r>
            <a:endParaRPr lang="en-US" sz="2400" dirty="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1100976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DE600E-7057-4679-A02C-70C5F470BD05}"/>
              </a:ext>
            </a:extLst>
          </p:cNvPr>
          <p:cNvSpPr>
            <a:spLocks noGrp="1"/>
          </p:cNvSpPr>
          <p:nvPr>
            <p:ph type="title"/>
          </p:nvPr>
        </p:nvSpPr>
        <p:spPr/>
        <p:txBody>
          <a:bodyPr/>
          <a:lstStyle/>
          <a:p>
            <a:r>
              <a:rPr lang="en-US" dirty="0"/>
              <a:t>Consensus game</a:t>
            </a:r>
          </a:p>
        </p:txBody>
      </p:sp>
      <p:sp>
        <p:nvSpPr>
          <p:cNvPr id="5" name="Content Placeholder 4">
            <a:extLst>
              <a:ext uri="{FF2B5EF4-FFF2-40B4-BE49-F238E27FC236}">
                <a16:creationId xmlns:a16="http://schemas.microsoft.com/office/drawing/2014/main" id="{CB38D2F3-3FB9-4D11-9336-DDBA95F4F25A}"/>
              </a:ext>
            </a:extLst>
          </p:cNvPr>
          <p:cNvSpPr>
            <a:spLocks noGrp="1"/>
          </p:cNvSpPr>
          <p:nvPr>
            <p:ph sz="half" idx="1"/>
          </p:nvPr>
        </p:nvSpPr>
        <p:spPr>
          <a:xfrm>
            <a:off x="348916" y="2226469"/>
            <a:ext cx="6160169" cy="3263504"/>
          </a:xfrm>
        </p:spPr>
        <p:txBody>
          <a:bodyPr>
            <a:normAutofit fontScale="70000" lnSpcReduction="20000"/>
          </a:bodyPr>
          <a:lstStyle/>
          <a:p>
            <a:pPr marL="0" indent="0">
              <a:buNone/>
            </a:pPr>
            <a:r>
              <a:rPr lang="en-US" sz="2400" dirty="0"/>
              <a:t>A game among a measure of </a:t>
            </a:r>
            <a:r>
              <a:rPr lang="en-US" sz="2400" i="1" dirty="0"/>
              <a:t>n</a:t>
            </a:r>
            <a:r>
              <a:rPr lang="en-US" sz="2400" dirty="0"/>
              <a:t> computer nodes:</a:t>
            </a:r>
          </a:p>
          <a:p>
            <a:r>
              <a:rPr lang="en-US" sz="2400" dirty="0"/>
              <a:t>Nature randomly selects one node as the </a:t>
            </a:r>
            <a:r>
              <a:rPr lang="en-US" sz="2400" b="1" i="1" dirty="0"/>
              <a:t>leader</a:t>
            </a:r>
            <a:r>
              <a:rPr lang="en-US" sz="2400" dirty="0"/>
              <a:t>;</a:t>
            </a:r>
          </a:p>
          <a:p>
            <a:pPr lvl="1"/>
            <a:r>
              <a:rPr lang="en-US" sz="2175" dirty="0"/>
              <a:t>Denote all other nodes as </a:t>
            </a:r>
            <a:r>
              <a:rPr lang="en-US" sz="2175" b="1" i="1" dirty="0"/>
              <a:t>backups</a:t>
            </a:r>
            <a:r>
              <a:rPr lang="en-US" sz="2175" dirty="0"/>
              <a:t>;</a:t>
            </a:r>
          </a:p>
          <a:p>
            <a:r>
              <a:rPr lang="en-US" sz="2400" dirty="0"/>
              <a:t>Leader decides, for each backup, whether to </a:t>
            </a:r>
            <a:r>
              <a:rPr lang="en-US" sz="2400" b="1" i="1" dirty="0"/>
              <a:t>send</a:t>
            </a:r>
            <a:r>
              <a:rPr lang="en-US" sz="2400" dirty="0"/>
              <a:t> a message;</a:t>
            </a:r>
          </a:p>
          <a:p>
            <a:pPr lvl="1"/>
            <a:r>
              <a:rPr lang="en-US" sz="2175" dirty="0"/>
              <a:t>e.g. new batch of transactions in a blockchain;</a:t>
            </a:r>
          </a:p>
          <a:p>
            <a:r>
              <a:rPr lang="en-US" sz="2400" dirty="0"/>
              <a:t>Each backup receiving message from leader</a:t>
            </a:r>
          </a:p>
          <a:p>
            <a:pPr lvl="1"/>
            <a:r>
              <a:rPr lang="en-US" sz="2175" dirty="0"/>
              <a:t>decides, for each other node, whether to </a:t>
            </a:r>
            <a:r>
              <a:rPr lang="en-US" sz="2175" b="1" i="1" dirty="0"/>
              <a:t>forward</a:t>
            </a:r>
            <a:r>
              <a:rPr lang="en-US" sz="2175" dirty="0"/>
              <a:t> message;</a:t>
            </a:r>
          </a:p>
          <a:p>
            <a:r>
              <a:rPr lang="en-US" sz="2400" dirty="0">
                <a:solidFill>
                  <a:schemeClr val="bg1"/>
                </a:solidFill>
              </a:rPr>
              <a:t>Each node then decides whether to </a:t>
            </a:r>
            <a:r>
              <a:rPr lang="en-US" sz="2400" i="1" dirty="0">
                <a:solidFill>
                  <a:schemeClr val="bg1"/>
                </a:solidFill>
              </a:rPr>
              <a:t>commit</a:t>
            </a:r>
            <a:r>
              <a:rPr lang="en-US" sz="2400" dirty="0">
                <a:solidFill>
                  <a:schemeClr val="bg1"/>
                </a:solidFill>
              </a:rPr>
              <a:t> to message</a:t>
            </a:r>
          </a:p>
          <a:p>
            <a:pPr lvl="1"/>
            <a:r>
              <a:rPr lang="en-US" sz="2475" dirty="0">
                <a:solidFill>
                  <a:schemeClr val="bg1"/>
                </a:solidFill>
              </a:rPr>
              <a:t>based on its local information set.</a:t>
            </a:r>
          </a:p>
          <a:p>
            <a:pPr marL="0" indent="0" algn="just">
              <a:buNone/>
            </a:pPr>
            <a:endParaRPr lang="en-US" sz="1350" dirty="0">
              <a:solidFill>
                <a:schemeClr val="bg1"/>
              </a:solidFill>
            </a:endParaRPr>
          </a:p>
          <a:p>
            <a:pPr marL="0" indent="0" algn="just">
              <a:buNone/>
            </a:pPr>
            <a:r>
              <a:rPr lang="en-US" sz="1200" dirty="0">
                <a:solidFill>
                  <a:schemeClr val="bg1"/>
                </a:solidFill>
              </a:rPr>
              <a:t>For simplicity, we study one round of synchronous peer communication in a single view. </a:t>
            </a:r>
            <a:r>
              <a:rPr lang="en-US" sz="1200" dirty="0" err="1">
                <a:solidFill>
                  <a:schemeClr val="bg1"/>
                </a:solidFill>
              </a:rPr>
              <a:t>Lamport</a:t>
            </a:r>
            <a:r>
              <a:rPr lang="en-US" sz="1200" dirty="0">
                <a:solidFill>
                  <a:schemeClr val="bg1"/>
                </a:solidFill>
              </a:rPr>
              <a:t>, </a:t>
            </a:r>
            <a:r>
              <a:rPr lang="en-US" sz="1200" dirty="0" err="1">
                <a:solidFill>
                  <a:schemeClr val="bg1"/>
                </a:solidFill>
              </a:rPr>
              <a:t>Shostak</a:t>
            </a:r>
            <a:r>
              <a:rPr lang="en-US" sz="1200" dirty="0">
                <a:solidFill>
                  <a:schemeClr val="bg1"/>
                </a:solidFill>
              </a:rPr>
              <a:t> and Pease (1982) study </a:t>
            </a:r>
            <a:r>
              <a:rPr lang="en-US" sz="1200" i="1" dirty="0">
                <a:solidFill>
                  <a:schemeClr val="bg1"/>
                </a:solidFill>
              </a:rPr>
              <a:t>f</a:t>
            </a:r>
            <a:r>
              <a:rPr lang="en-US" sz="1200" dirty="0">
                <a:solidFill>
                  <a:schemeClr val="bg1"/>
                </a:solidFill>
              </a:rPr>
              <a:t> rounds. Castro and </a:t>
            </a:r>
            <a:r>
              <a:rPr lang="en-US" sz="1200" dirty="0" err="1">
                <a:solidFill>
                  <a:schemeClr val="bg1"/>
                </a:solidFill>
              </a:rPr>
              <a:t>Liskov</a:t>
            </a:r>
            <a:r>
              <a:rPr lang="en-US" sz="1200" dirty="0">
                <a:solidFill>
                  <a:schemeClr val="bg1"/>
                </a:solidFill>
              </a:rPr>
              <a:t> (1999) (PBFT) study two rounds of communication with view changes. We also assume adequately close message delivery speeds to justify simultaneous moves in each step.</a:t>
            </a:r>
            <a:endParaRPr lang="en-US" sz="1200" b="1" dirty="0">
              <a:solidFill>
                <a:schemeClr val="bg1"/>
              </a:solidFill>
            </a:endParaRPr>
          </a:p>
        </p:txBody>
      </p:sp>
      <p:graphicFrame>
        <p:nvGraphicFramePr>
          <p:cNvPr id="7" name="Content Placeholder 13">
            <a:extLst>
              <a:ext uri="{FF2B5EF4-FFF2-40B4-BE49-F238E27FC236}">
                <a16:creationId xmlns:a16="http://schemas.microsoft.com/office/drawing/2014/main" id="{62BB545C-8747-4193-B49E-42693FF3E2C8}"/>
              </a:ext>
            </a:extLst>
          </p:cNvPr>
          <p:cNvGraphicFramePr>
            <a:graphicFrameLocks noGrp="1"/>
          </p:cNvGraphicFramePr>
          <p:nvPr>
            <p:ph sz="half" idx="2"/>
          </p:nvPr>
        </p:nvGraphicFramePr>
        <p:xfrm>
          <a:off x="6388768" y="1961771"/>
          <a:ext cx="2574758"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8" descr="Eastern crown - Wikipedia">
            <a:extLst>
              <a:ext uri="{FF2B5EF4-FFF2-40B4-BE49-F238E27FC236}">
                <a16:creationId xmlns:a16="http://schemas.microsoft.com/office/drawing/2014/main" id="{27A095C4-F72A-4E86-9370-0664B4969B4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5861" y="3232233"/>
            <a:ext cx="271694" cy="19676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4AD8F480-D6D4-470C-9C75-6FFB1790616D}"/>
              </a:ext>
            </a:extLst>
          </p:cNvPr>
          <p:cNvCxnSpPr/>
          <p:nvPr/>
        </p:nvCxnSpPr>
        <p:spPr>
          <a:xfrm flipV="1">
            <a:off x="6996363" y="2908635"/>
            <a:ext cx="673769" cy="691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2951F6D-E7A1-4A88-AC63-796CF69FB671}"/>
              </a:ext>
            </a:extLst>
          </p:cNvPr>
          <p:cNvCxnSpPr>
            <a:cxnSpLocks/>
          </p:cNvCxnSpPr>
          <p:nvPr/>
        </p:nvCxnSpPr>
        <p:spPr>
          <a:xfrm flipV="1">
            <a:off x="6996363" y="3600451"/>
            <a:ext cx="139566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0534C63-0DFF-47F4-9542-B38EA56CBDB5}"/>
              </a:ext>
            </a:extLst>
          </p:cNvPr>
          <p:cNvCxnSpPr>
            <a:cxnSpLocks/>
          </p:cNvCxnSpPr>
          <p:nvPr/>
        </p:nvCxnSpPr>
        <p:spPr>
          <a:xfrm>
            <a:off x="6996363" y="3600450"/>
            <a:ext cx="673769" cy="673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C4D7F0A-DD3F-403E-A989-8A803C959CD1}"/>
              </a:ext>
            </a:extLst>
          </p:cNvPr>
          <p:cNvCxnSpPr>
            <a:cxnSpLocks/>
          </p:cNvCxnSpPr>
          <p:nvPr/>
        </p:nvCxnSpPr>
        <p:spPr>
          <a:xfrm>
            <a:off x="7706226" y="3004887"/>
            <a:ext cx="0" cy="1215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BF7036C-D5DC-40F1-92D3-2669D0F50DA5}"/>
              </a:ext>
            </a:extLst>
          </p:cNvPr>
          <p:cNvCxnSpPr>
            <a:cxnSpLocks/>
          </p:cNvCxnSpPr>
          <p:nvPr/>
        </p:nvCxnSpPr>
        <p:spPr>
          <a:xfrm flipV="1">
            <a:off x="7658100" y="2962776"/>
            <a:ext cx="0" cy="1209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95C2E16-B14F-4923-BB19-7EA76B7BCFBE}"/>
              </a:ext>
            </a:extLst>
          </p:cNvPr>
          <p:cNvCxnSpPr>
            <a:cxnSpLocks/>
          </p:cNvCxnSpPr>
          <p:nvPr/>
        </p:nvCxnSpPr>
        <p:spPr>
          <a:xfrm>
            <a:off x="7796463" y="2962776"/>
            <a:ext cx="595563" cy="547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C934C87-BE82-4FB1-9E89-E4FF815EA833}"/>
              </a:ext>
            </a:extLst>
          </p:cNvPr>
          <p:cNvCxnSpPr>
            <a:cxnSpLocks/>
          </p:cNvCxnSpPr>
          <p:nvPr/>
        </p:nvCxnSpPr>
        <p:spPr>
          <a:xfrm flipH="1" flipV="1">
            <a:off x="7724273" y="2962776"/>
            <a:ext cx="613613" cy="571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F05BBD1-6EA6-43C6-AEB5-42DEBE3B96DA}"/>
              </a:ext>
            </a:extLst>
          </p:cNvPr>
          <p:cNvCxnSpPr>
            <a:cxnSpLocks/>
          </p:cNvCxnSpPr>
          <p:nvPr/>
        </p:nvCxnSpPr>
        <p:spPr>
          <a:xfrm flipV="1">
            <a:off x="7724273" y="3660609"/>
            <a:ext cx="607596" cy="613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73DC23C-3063-4AFF-B0F0-932331036F77}"/>
              </a:ext>
            </a:extLst>
          </p:cNvPr>
          <p:cNvCxnSpPr>
            <a:cxnSpLocks/>
          </p:cNvCxnSpPr>
          <p:nvPr/>
        </p:nvCxnSpPr>
        <p:spPr>
          <a:xfrm flipH="1">
            <a:off x="7796463" y="3702721"/>
            <a:ext cx="571500" cy="583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06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right)">
                                      <p:cBhvr>
                                        <p:cTn id="15" dur="500"/>
                                        <p:tgtEl>
                                          <p:spTgt spid="27"/>
                                        </p:tgtEl>
                                      </p:cBhvr>
                                    </p:animEffect>
                                  </p:childTnLst>
                                </p:cTn>
                              </p:par>
                              <p:par>
                                <p:cTn id="16" presetID="22" presetClass="entr" presetSubtype="2"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righ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par>
                                <p:cTn id="24" presetID="22" presetClass="entr" presetSubtype="4"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DE600E-7057-4679-A02C-70C5F470BD05}"/>
              </a:ext>
            </a:extLst>
          </p:cNvPr>
          <p:cNvSpPr>
            <a:spLocks noGrp="1"/>
          </p:cNvSpPr>
          <p:nvPr>
            <p:ph type="title"/>
          </p:nvPr>
        </p:nvSpPr>
        <p:spPr/>
        <p:txBody>
          <a:bodyPr/>
          <a:lstStyle/>
          <a:p>
            <a:r>
              <a:rPr lang="en-US" dirty="0"/>
              <a:t>Consensus game</a:t>
            </a:r>
          </a:p>
        </p:txBody>
      </p:sp>
      <p:sp>
        <p:nvSpPr>
          <p:cNvPr id="5" name="Content Placeholder 4">
            <a:extLst>
              <a:ext uri="{FF2B5EF4-FFF2-40B4-BE49-F238E27FC236}">
                <a16:creationId xmlns:a16="http://schemas.microsoft.com/office/drawing/2014/main" id="{CB38D2F3-3FB9-4D11-9336-DDBA95F4F25A}"/>
              </a:ext>
            </a:extLst>
          </p:cNvPr>
          <p:cNvSpPr>
            <a:spLocks noGrp="1"/>
          </p:cNvSpPr>
          <p:nvPr>
            <p:ph sz="half" idx="1"/>
          </p:nvPr>
        </p:nvSpPr>
        <p:spPr>
          <a:xfrm>
            <a:off x="348916" y="2226469"/>
            <a:ext cx="6160169" cy="3263504"/>
          </a:xfrm>
        </p:spPr>
        <p:txBody>
          <a:bodyPr>
            <a:normAutofit fontScale="70000" lnSpcReduction="20000"/>
          </a:bodyPr>
          <a:lstStyle/>
          <a:p>
            <a:pPr marL="0" indent="0">
              <a:buNone/>
            </a:pPr>
            <a:r>
              <a:rPr lang="en-US" sz="2400" dirty="0"/>
              <a:t>A game among a measure of </a:t>
            </a:r>
            <a:r>
              <a:rPr lang="en-US" sz="2400" i="1" dirty="0"/>
              <a:t>n</a:t>
            </a:r>
            <a:r>
              <a:rPr lang="en-US" sz="2400" dirty="0"/>
              <a:t> computer nodes:</a:t>
            </a:r>
          </a:p>
          <a:p>
            <a:r>
              <a:rPr lang="en-US" sz="2400" dirty="0"/>
              <a:t>Nature randomly selects one node as the </a:t>
            </a:r>
            <a:r>
              <a:rPr lang="en-US" sz="2400" b="1" i="1" dirty="0"/>
              <a:t>leader</a:t>
            </a:r>
            <a:r>
              <a:rPr lang="en-US" sz="2400" dirty="0"/>
              <a:t>;</a:t>
            </a:r>
          </a:p>
          <a:p>
            <a:pPr lvl="1"/>
            <a:r>
              <a:rPr lang="en-US" sz="2175" dirty="0"/>
              <a:t>Denote all other nodes as </a:t>
            </a:r>
            <a:r>
              <a:rPr lang="en-US" sz="2175" b="1" i="1" dirty="0"/>
              <a:t>backups</a:t>
            </a:r>
            <a:r>
              <a:rPr lang="en-US" sz="2175" dirty="0"/>
              <a:t>;</a:t>
            </a:r>
          </a:p>
          <a:p>
            <a:r>
              <a:rPr lang="en-US" sz="2400" dirty="0"/>
              <a:t>Leader decides, for each backup, whether to </a:t>
            </a:r>
            <a:r>
              <a:rPr lang="en-US" sz="2400" b="1" i="1" dirty="0"/>
              <a:t>send</a:t>
            </a:r>
            <a:r>
              <a:rPr lang="en-US" sz="2400" dirty="0"/>
              <a:t> a message;</a:t>
            </a:r>
          </a:p>
          <a:p>
            <a:pPr lvl="1"/>
            <a:r>
              <a:rPr lang="en-US" sz="2175" dirty="0"/>
              <a:t>e.g. new batch of transactions in a blockchain;</a:t>
            </a:r>
          </a:p>
          <a:p>
            <a:r>
              <a:rPr lang="en-US" sz="2400" dirty="0"/>
              <a:t>Each backup receiving message from leader</a:t>
            </a:r>
          </a:p>
          <a:p>
            <a:pPr lvl="1"/>
            <a:r>
              <a:rPr lang="en-US" sz="2175" dirty="0"/>
              <a:t>decides, for each other node, whether to </a:t>
            </a:r>
            <a:r>
              <a:rPr lang="en-US" sz="2175" b="1" i="1" dirty="0"/>
              <a:t>forward</a:t>
            </a:r>
            <a:r>
              <a:rPr lang="en-US" sz="2175" dirty="0"/>
              <a:t> message;</a:t>
            </a:r>
          </a:p>
          <a:p>
            <a:r>
              <a:rPr lang="en-US" sz="2400" dirty="0">
                <a:solidFill>
                  <a:schemeClr val="tx1">
                    <a:lumMod val="95000"/>
                    <a:lumOff val="5000"/>
                  </a:schemeClr>
                </a:solidFill>
              </a:rPr>
              <a:t>Each node then decides whether to </a:t>
            </a:r>
            <a:r>
              <a:rPr lang="en-US" sz="2400" b="1" i="1" dirty="0">
                <a:solidFill>
                  <a:schemeClr val="tx1">
                    <a:lumMod val="95000"/>
                    <a:lumOff val="5000"/>
                  </a:schemeClr>
                </a:solidFill>
              </a:rPr>
              <a:t>commit</a:t>
            </a:r>
            <a:r>
              <a:rPr lang="en-US" sz="2400" dirty="0">
                <a:solidFill>
                  <a:schemeClr val="tx1">
                    <a:lumMod val="95000"/>
                    <a:lumOff val="5000"/>
                  </a:schemeClr>
                </a:solidFill>
              </a:rPr>
              <a:t> to message</a:t>
            </a:r>
          </a:p>
          <a:p>
            <a:pPr lvl="1"/>
            <a:r>
              <a:rPr lang="en-US" sz="2475" dirty="0">
                <a:solidFill>
                  <a:schemeClr val="tx1">
                    <a:lumMod val="95000"/>
                    <a:lumOff val="5000"/>
                  </a:schemeClr>
                </a:solidFill>
              </a:rPr>
              <a:t>based on its local information set.</a:t>
            </a:r>
          </a:p>
          <a:p>
            <a:pPr marL="0" indent="0" algn="just">
              <a:buNone/>
            </a:pPr>
            <a:endParaRPr lang="en-US" sz="1350" dirty="0">
              <a:solidFill>
                <a:schemeClr val="tx1">
                  <a:lumMod val="95000"/>
                  <a:lumOff val="5000"/>
                </a:schemeClr>
              </a:solidFill>
            </a:endParaRPr>
          </a:p>
          <a:p>
            <a:pPr marL="0" indent="0" algn="just">
              <a:buNone/>
            </a:pPr>
            <a:r>
              <a:rPr lang="en-US" sz="1200" dirty="0">
                <a:solidFill>
                  <a:schemeClr val="tx1">
                    <a:lumMod val="95000"/>
                    <a:lumOff val="5000"/>
                  </a:schemeClr>
                </a:solidFill>
              </a:rPr>
              <a:t>For simplicity, we study one round of synchronous peer communication in a single view. </a:t>
            </a:r>
            <a:r>
              <a:rPr lang="en-US" sz="1200" dirty="0" err="1">
                <a:solidFill>
                  <a:schemeClr val="tx1">
                    <a:lumMod val="95000"/>
                    <a:lumOff val="5000"/>
                  </a:schemeClr>
                </a:solidFill>
              </a:rPr>
              <a:t>Lamport</a:t>
            </a:r>
            <a:r>
              <a:rPr lang="en-US" sz="1200" dirty="0">
                <a:solidFill>
                  <a:schemeClr val="tx1">
                    <a:lumMod val="95000"/>
                    <a:lumOff val="5000"/>
                  </a:schemeClr>
                </a:solidFill>
              </a:rPr>
              <a:t>, </a:t>
            </a:r>
            <a:r>
              <a:rPr lang="en-US" sz="1200" dirty="0" err="1">
                <a:solidFill>
                  <a:schemeClr val="tx1">
                    <a:lumMod val="95000"/>
                    <a:lumOff val="5000"/>
                  </a:schemeClr>
                </a:solidFill>
              </a:rPr>
              <a:t>Shostak</a:t>
            </a:r>
            <a:r>
              <a:rPr lang="en-US" sz="1200" dirty="0">
                <a:solidFill>
                  <a:schemeClr val="tx1">
                    <a:lumMod val="95000"/>
                    <a:lumOff val="5000"/>
                  </a:schemeClr>
                </a:solidFill>
              </a:rPr>
              <a:t> and Pease (1982) study </a:t>
            </a:r>
            <a:r>
              <a:rPr lang="en-US" sz="1200" i="1" dirty="0">
                <a:solidFill>
                  <a:schemeClr val="tx1">
                    <a:lumMod val="95000"/>
                    <a:lumOff val="5000"/>
                  </a:schemeClr>
                </a:solidFill>
              </a:rPr>
              <a:t>f</a:t>
            </a:r>
            <a:r>
              <a:rPr lang="en-US" sz="1200" dirty="0">
                <a:solidFill>
                  <a:schemeClr val="tx1">
                    <a:lumMod val="95000"/>
                    <a:lumOff val="5000"/>
                  </a:schemeClr>
                </a:solidFill>
              </a:rPr>
              <a:t> rounds. Castro and </a:t>
            </a:r>
            <a:r>
              <a:rPr lang="en-US" sz="1200" dirty="0" err="1">
                <a:solidFill>
                  <a:schemeClr val="tx1">
                    <a:lumMod val="95000"/>
                    <a:lumOff val="5000"/>
                  </a:schemeClr>
                </a:solidFill>
              </a:rPr>
              <a:t>Liskov</a:t>
            </a:r>
            <a:r>
              <a:rPr lang="en-US" sz="1200" dirty="0">
                <a:solidFill>
                  <a:schemeClr val="tx1">
                    <a:lumMod val="95000"/>
                    <a:lumOff val="5000"/>
                  </a:schemeClr>
                </a:solidFill>
              </a:rPr>
              <a:t> (1999) (PBFT) study two rounds of communication with view changes. We also assume adequately close message delivery speeds to justify simultaneous moves in each step.</a:t>
            </a:r>
            <a:endParaRPr lang="en-US" sz="1200" b="1" dirty="0">
              <a:solidFill>
                <a:schemeClr val="tx1">
                  <a:lumMod val="95000"/>
                  <a:lumOff val="5000"/>
                </a:schemeClr>
              </a:solidFill>
            </a:endParaRPr>
          </a:p>
        </p:txBody>
      </p:sp>
      <p:graphicFrame>
        <p:nvGraphicFramePr>
          <p:cNvPr id="7" name="Content Placeholder 13">
            <a:extLst>
              <a:ext uri="{FF2B5EF4-FFF2-40B4-BE49-F238E27FC236}">
                <a16:creationId xmlns:a16="http://schemas.microsoft.com/office/drawing/2014/main" id="{62BB545C-8747-4193-B49E-42693FF3E2C8}"/>
              </a:ext>
            </a:extLst>
          </p:cNvPr>
          <p:cNvGraphicFramePr>
            <a:graphicFrameLocks noGrp="1"/>
          </p:cNvGraphicFramePr>
          <p:nvPr>
            <p:ph sz="half" idx="2"/>
          </p:nvPr>
        </p:nvGraphicFramePr>
        <p:xfrm>
          <a:off x="6388768" y="1961771"/>
          <a:ext cx="2574758"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8" descr="Eastern crown - Wikipedia">
            <a:extLst>
              <a:ext uri="{FF2B5EF4-FFF2-40B4-BE49-F238E27FC236}">
                <a16:creationId xmlns:a16="http://schemas.microsoft.com/office/drawing/2014/main" id="{27A095C4-F72A-4E86-9370-0664B4969B4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5861" y="3232233"/>
            <a:ext cx="271694" cy="19676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4AD8F480-D6D4-470C-9C75-6FFB1790616D}"/>
              </a:ext>
            </a:extLst>
          </p:cNvPr>
          <p:cNvCxnSpPr/>
          <p:nvPr/>
        </p:nvCxnSpPr>
        <p:spPr>
          <a:xfrm flipV="1">
            <a:off x="6996363" y="2908635"/>
            <a:ext cx="673769" cy="691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2951F6D-E7A1-4A88-AC63-796CF69FB671}"/>
              </a:ext>
            </a:extLst>
          </p:cNvPr>
          <p:cNvCxnSpPr>
            <a:cxnSpLocks/>
          </p:cNvCxnSpPr>
          <p:nvPr/>
        </p:nvCxnSpPr>
        <p:spPr>
          <a:xfrm flipV="1">
            <a:off x="6996363" y="3600451"/>
            <a:ext cx="139566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0534C63-0DFF-47F4-9542-B38EA56CBDB5}"/>
              </a:ext>
            </a:extLst>
          </p:cNvPr>
          <p:cNvCxnSpPr>
            <a:cxnSpLocks/>
          </p:cNvCxnSpPr>
          <p:nvPr/>
        </p:nvCxnSpPr>
        <p:spPr>
          <a:xfrm>
            <a:off x="6996363" y="3600450"/>
            <a:ext cx="673769" cy="673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C4D7F0A-DD3F-403E-A989-8A803C959CD1}"/>
              </a:ext>
            </a:extLst>
          </p:cNvPr>
          <p:cNvCxnSpPr>
            <a:cxnSpLocks/>
          </p:cNvCxnSpPr>
          <p:nvPr/>
        </p:nvCxnSpPr>
        <p:spPr>
          <a:xfrm>
            <a:off x="7706226" y="3004887"/>
            <a:ext cx="0" cy="1215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BF7036C-D5DC-40F1-92D3-2669D0F50DA5}"/>
              </a:ext>
            </a:extLst>
          </p:cNvPr>
          <p:cNvCxnSpPr>
            <a:cxnSpLocks/>
          </p:cNvCxnSpPr>
          <p:nvPr/>
        </p:nvCxnSpPr>
        <p:spPr>
          <a:xfrm flipV="1">
            <a:off x="7658100" y="2962776"/>
            <a:ext cx="0" cy="1209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95C2E16-B14F-4923-BB19-7EA76B7BCFBE}"/>
              </a:ext>
            </a:extLst>
          </p:cNvPr>
          <p:cNvCxnSpPr>
            <a:cxnSpLocks/>
          </p:cNvCxnSpPr>
          <p:nvPr/>
        </p:nvCxnSpPr>
        <p:spPr>
          <a:xfrm>
            <a:off x="7796463" y="2962776"/>
            <a:ext cx="595563" cy="547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C934C87-BE82-4FB1-9E89-E4FF815EA833}"/>
              </a:ext>
            </a:extLst>
          </p:cNvPr>
          <p:cNvCxnSpPr>
            <a:cxnSpLocks/>
          </p:cNvCxnSpPr>
          <p:nvPr/>
        </p:nvCxnSpPr>
        <p:spPr>
          <a:xfrm flipH="1" flipV="1">
            <a:off x="7724273" y="2962776"/>
            <a:ext cx="613613" cy="571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F05BBD1-6EA6-43C6-AEB5-42DEBE3B96DA}"/>
              </a:ext>
            </a:extLst>
          </p:cNvPr>
          <p:cNvCxnSpPr>
            <a:cxnSpLocks/>
          </p:cNvCxnSpPr>
          <p:nvPr/>
        </p:nvCxnSpPr>
        <p:spPr>
          <a:xfrm flipV="1">
            <a:off x="7724273" y="3660609"/>
            <a:ext cx="607596" cy="613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73DC23C-3063-4AFF-B0F0-932331036F77}"/>
              </a:ext>
            </a:extLst>
          </p:cNvPr>
          <p:cNvCxnSpPr>
            <a:cxnSpLocks/>
          </p:cNvCxnSpPr>
          <p:nvPr/>
        </p:nvCxnSpPr>
        <p:spPr>
          <a:xfrm flipH="1">
            <a:off x="7796463" y="3702721"/>
            <a:ext cx="571500" cy="583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2" descr="Check Mark Tick - Free vector graphic on Pixabay">
            <a:extLst>
              <a:ext uri="{FF2B5EF4-FFF2-40B4-BE49-F238E27FC236}">
                <a16:creationId xmlns:a16="http://schemas.microsoft.com/office/drawing/2014/main" id="{0B875D64-B303-4ADD-BA86-AC523147BC7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69354" y="3465531"/>
            <a:ext cx="275023" cy="2698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heck Mark Tick - Free vector graphic on Pixabay">
            <a:extLst>
              <a:ext uri="{FF2B5EF4-FFF2-40B4-BE49-F238E27FC236}">
                <a16:creationId xmlns:a16="http://schemas.microsoft.com/office/drawing/2014/main" id="{959DC598-79C4-42F6-B93B-E0A2C90D7E8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68079" y="3462962"/>
            <a:ext cx="275023" cy="26983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heck Mark Tick - Free vector graphic on Pixabay">
            <a:extLst>
              <a:ext uri="{FF2B5EF4-FFF2-40B4-BE49-F238E27FC236}">
                <a16:creationId xmlns:a16="http://schemas.microsoft.com/office/drawing/2014/main" id="{C09E7729-1E4A-485E-A8BE-ACC9B314C5C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47655" y="2575199"/>
            <a:ext cx="275023" cy="26983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heck Mark Tick - Free vector graphic on Pixabay">
            <a:extLst>
              <a:ext uri="{FF2B5EF4-FFF2-40B4-BE49-F238E27FC236}">
                <a16:creationId xmlns:a16="http://schemas.microsoft.com/office/drawing/2014/main" id="{0146DE59-7F16-4ED7-A7B8-BA061233D9C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47655" y="4350918"/>
            <a:ext cx="275023" cy="269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73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DE600E-7057-4679-A02C-70C5F470BD05}"/>
              </a:ext>
            </a:extLst>
          </p:cNvPr>
          <p:cNvSpPr>
            <a:spLocks noGrp="1"/>
          </p:cNvSpPr>
          <p:nvPr>
            <p:ph type="title"/>
          </p:nvPr>
        </p:nvSpPr>
        <p:spPr/>
        <p:txBody>
          <a:bodyPr/>
          <a:lstStyle/>
          <a:p>
            <a:r>
              <a:rPr lang="en-US" dirty="0"/>
              <a:t>Two types of nodes</a:t>
            </a:r>
          </a:p>
        </p:txBody>
      </p:sp>
      <p:sp>
        <p:nvSpPr>
          <p:cNvPr id="5" name="Content Placeholder 4">
            <a:extLst>
              <a:ext uri="{FF2B5EF4-FFF2-40B4-BE49-F238E27FC236}">
                <a16:creationId xmlns:a16="http://schemas.microsoft.com/office/drawing/2014/main" id="{CB38D2F3-3FB9-4D11-9336-DDBA95F4F25A}"/>
              </a:ext>
            </a:extLst>
          </p:cNvPr>
          <p:cNvSpPr>
            <a:spLocks noGrp="1"/>
          </p:cNvSpPr>
          <p:nvPr>
            <p:ph sz="half" idx="1"/>
          </p:nvPr>
        </p:nvSpPr>
        <p:spPr>
          <a:xfrm>
            <a:off x="348916" y="2226469"/>
            <a:ext cx="6241296" cy="3263504"/>
          </a:xfrm>
        </p:spPr>
        <p:txBody>
          <a:bodyPr>
            <a:normAutofit fontScale="92500" lnSpcReduction="10000"/>
          </a:bodyPr>
          <a:lstStyle/>
          <a:p>
            <a:r>
              <a:rPr lang="en-US" sz="1800" dirty="0"/>
              <a:t>Measure </a:t>
            </a:r>
            <a:r>
              <a:rPr lang="en-US" sz="1800" i="1" dirty="0"/>
              <a:t>f</a:t>
            </a:r>
            <a:r>
              <a:rPr lang="en-US" sz="1800" dirty="0"/>
              <a:t> of </a:t>
            </a:r>
            <a:r>
              <a:rPr lang="en-US" sz="1800" b="1" dirty="0"/>
              <a:t>Byzantine</a:t>
            </a:r>
            <a:r>
              <a:rPr lang="en-US" sz="1800" dirty="0"/>
              <a:t> nodes, who may take arbitrary actions;</a:t>
            </a:r>
          </a:p>
          <a:p>
            <a:r>
              <a:rPr lang="en-US" sz="1800" dirty="0">
                <a:solidFill>
                  <a:schemeClr val="bg1"/>
                </a:solidFill>
              </a:rPr>
              <a:t>Measure </a:t>
            </a:r>
            <a:r>
              <a:rPr lang="en-US" sz="1800" i="1" dirty="0">
                <a:solidFill>
                  <a:schemeClr val="bg1"/>
                </a:solidFill>
              </a:rPr>
              <a:t>n−f</a:t>
            </a:r>
            <a:r>
              <a:rPr lang="en-US" sz="1800" dirty="0">
                <a:solidFill>
                  <a:schemeClr val="bg1"/>
                </a:solidFill>
              </a:rPr>
              <a:t> of rational nodes, who maximize utilities:</a:t>
            </a:r>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a:p>
            <a:endParaRPr lang="en-US" sz="300" dirty="0">
              <a:solidFill>
                <a:schemeClr val="bg1"/>
              </a:solidFill>
            </a:endParaRPr>
          </a:p>
          <a:p>
            <a:pPr marL="0" indent="0" algn="ctr">
              <a:buNone/>
            </a:pPr>
            <a:endParaRPr lang="en-US" sz="825" dirty="0">
              <a:solidFill>
                <a:schemeClr val="bg1"/>
              </a:solidFill>
            </a:endParaRPr>
          </a:p>
          <a:p>
            <a:pPr marL="0" indent="0" algn="ctr">
              <a:buNone/>
            </a:pPr>
            <a:endParaRPr lang="en-US" sz="1200" dirty="0">
              <a:solidFill>
                <a:schemeClr val="bg1"/>
              </a:solidFill>
            </a:endParaRPr>
          </a:p>
          <a:p>
            <a:pPr marL="0" indent="0" algn="ctr">
              <a:buNone/>
            </a:pPr>
            <a:r>
              <a:rPr lang="en-US" sz="1200" dirty="0">
                <a:solidFill>
                  <a:schemeClr val="bg1"/>
                </a:solidFill>
              </a:rPr>
              <a:t>Consensus succeeds </a:t>
            </a:r>
            <a:r>
              <a:rPr lang="en-US" sz="1200" dirty="0" err="1">
                <a:solidFill>
                  <a:schemeClr val="bg1"/>
                </a:solidFill>
              </a:rPr>
              <a:t>iff</a:t>
            </a:r>
            <a:r>
              <a:rPr lang="en-US" sz="1200" dirty="0">
                <a:solidFill>
                  <a:schemeClr val="bg1"/>
                </a:solidFill>
              </a:rPr>
              <a:t> “almost all” (measure </a:t>
            </a:r>
            <a:r>
              <a:rPr lang="en-US" sz="1200" i="1" dirty="0">
                <a:solidFill>
                  <a:schemeClr val="bg1"/>
                </a:solidFill>
              </a:rPr>
              <a:t>n−f</a:t>
            </a:r>
            <a:r>
              <a:rPr lang="en-US" sz="1200" dirty="0">
                <a:solidFill>
                  <a:schemeClr val="bg1"/>
                </a:solidFill>
              </a:rPr>
              <a:t>) rational nodes commit</a:t>
            </a:r>
          </a:p>
          <a:p>
            <a:r>
              <a:rPr lang="en-US" sz="1800" dirty="0">
                <a:solidFill>
                  <a:schemeClr val="bg1"/>
                </a:solidFill>
              </a:rPr>
              <a:t>A dynamic game of imperfect info. w/ “cheap talk” &amp;“coordination”</a:t>
            </a:r>
          </a:p>
          <a:p>
            <a:pPr marL="0" indent="0">
              <a:buNone/>
            </a:pPr>
            <a:r>
              <a:rPr lang="en-US" sz="1800" dirty="0">
                <a:solidFill>
                  <a:schemeClr val="bg1"/>
                </a:solidFill>
              </a:rPr>
              <a:t>Solution concept: </a:t>
            </a:r>
          </a:p>
          <a:p>
            <a:r>
              <a:rPr lang="en-US" sz="1800" dirty="0">
                <a:solidFill>
                  <a:schemeClr val="bg1"/>
                </a:solidFill>
              </a:rPr>
              <a:t>perfect Bayesian </a:t>
            </a:r>
            <a:r>
              <a:rPr lang="en-US" sz="1800" dirty="0" err="1">
                <a:solidFill>
                  <a:schemeClr val="bg1"/>
                </a:solidFill>
              </a:rPr>
              <a:t>eqm</a:t>
            </a:r>
            <a:r>
              <a:rPr lang="en-US" sz="1800" dirty="0">
                <a:solidFill>
                  <a:schemeClr val="bg1"/>
                </a:solidFill>
              </a:rPr>
              <a:t> + multi-priors over Byzantine strategies </a:t>
            </a:r>
          </a:p>
          <a:p>
            <a:pPr marL="0" indent="0">
              <a:buNone/>
            </a:pPr>
            <a:endParaRPr lang="en-US" sz="1200" b="1" dirty="0">
              <a:solidFill>
                <a:schemeClr val="tx1">
                  <a:lumMod val="95000"/>
                  <a:lumOff val="5000"/>
                </a:schemeClr>
              </a:solidFill>
            </a:endParaRPr>
          </a:p>
        </p:txBody>
      </p:sp>
      <p:graphicFrame>
        <p:nvGraphicFramePr>
          <p:cNvPr id="21" name="Table 20">
            <a:extLst>
              <a:ext uri="{FF2B5EF4-FFF2-40B4-BE49-F238E27FC236}">
                <a16:creationId xmlns:a16="http://schemas.microsoft.com/office/drawing/2014/main" id="{FBBADC8B-27A6-45ED-B02C-2F7667DD19D9}"/>
              </a:ext>
            </a:extLst>
          </p:cNvPr>
          <p:cNvGraphicFramePr>
            <a:graphicFrameLocks noGrp="1"/>
          </p:cNvGraphicFramePr>
          <p:nvPr/>
        </p:nvGraphicFramePr>
        <p:xfrm>
          <a:off x="867812" y="2997521"/>
          <a:ext cx="4862945" cy="1038414"/>
        </p:xfrm>
        <a:graphic>
          <a:graphicData uri="http://schemas.openxmlformats.org/drawingml/2006/table">
            <a:tbl>
              <a:tblPr firstRow="1" bandRow="1">
                <a:tableStyleId>{5C22544A-7EE6-4342-B048-85BDC9FD1C3A}</a:tableStyleId>
              </a:tblPr>
              <a:tblGrid>
                <a:gridCol w="1814945">
                  <a:extLst>
                    <a:ext uri="{9D8B030D-6E8A-4147-A177-3AD203B41FA5}">
                      <a16:colId xmlns:a16="http://schemas.microsoft.com/office/drawing/2014/main" val="1268648958"/>
                    </a:ext>
                  </a:extLst>
                </a:gridCol>
                <a:gridCol w="1427018">
                  <a:extLst>
                    <a:ext uri="{9D8B030D-6E8A-4147-A177-3AD203B41FA5}">
                      <a16:colId xmlns:a16="http://schemas.microsoft.com/office/drawing/2014/main" val="2107771702"/>
                    </a:ext>
                  </a:extLst>
                </a:gridCol>
                <a:gridCol w="1620982">
                  <a:extLst>
                    <a:ext uri="{9D8B030D-6E8A-4147-A177-3AD203B41FA5}">
                      <a16:colId xmlns:a16="http://schemas.microsoft.com/office/drawing/2014/main" val="2843534372"/>
                    </a:ext>
                  </a:extLst>
                </a:gridCol>
              </a:tblGrid>
              <a:tr h="274320">
                <a:tc>
                  <a:txBody>
                    <a:bodyPr/>
                    <a:lstStyle/>
                    <a:p>
                      <a:pPr algn="ctr"/>
                      <a:endParaRPr lang="en-US" sz="1000" dirty="0"/>
                    </a:p>
                  </a:txBody>
                  <a:tcPr marL="68580" marR="68580" marT="34290" marB="34290">
                    <a:noFill/>
                  </a:tcPr>
                </a:tc>
                <a:tc gridSpan="2">
                  <a:txBody>
                    <a:bodyPr/>
                    <a:lstStyle/>
                    <a:p>
                      <a:pPr algn="ctr"/>
                      <a:r>
                        <a:rPr lang="en-US" sz="1400" b="0" i="0" kern="1200" dirty="0">
                          <a:solidFill>
                            <a:schemeClr val="bg1"/>
                          </a:solidFill>
                          <a:effectLst/>
                          <a:latin typeface="+mn-lt"/>
                          <a:ea typeface="+mn-ea"/>
                          <a:cs typeface="+mn-cs"/>
                        </a:rPr>
                        <a:t>if consensus on message</a:t>
                      </a:r>
                      <a:endParaRPr lang="en-US" sz="1000" dirty="0">
                        <a:solidFill>
                          <a:schemeClr val="bg1"/>
                        </a:solidFill>
                      </a:endParaRPr>
                    </a:p>
                  </a:txBody>
                  <a:tcPr marL="68580" marR="68580" marT="34290" marB="34290">
                    <a:noFill/>
                  </a:tcPr>
                </a:tc>
                <a:tc hMerge="1">
                  <a:txBody>
                    <a:bodyPr/>
                    <a:lstStyle/>
                    <a:p>
                      <a:endParaRPr lang="en-US" dirty="0"/>
                    </a:p>
                  </a:txBody>
                  <a:tcPr/>
                </a:tc>
                <a:extLst>
                  <a:ext uri="{0D108BD9-81ED-4DB2-BD59-A6C34878D82A}">
                    <a16:rowId xmlns:a16="http://schemas.microsoft.com/office/drawing/2014/main" val="3800008977"/>
                  </a:ext>
                </a:extLst>
              </a:tr>
              <a:tr h="252158">
                <a:tc>
                  <a:txBody>
                    <a:bodyPr/>
                    <a:lstStyle/>
                    <a:p>
                      <a:pPr algn="ctr"/>
                      <a:endParaRPr lang="en-US" sz="1000" dirty="0">
                        <a:solidFill>
                          <a:schemeClr val="bg1"/>
                        </a:solidFill>
                      </a:endParaRPr>
                    </a:p>
                  </a:txBody>
                  <a:tcPr marL="68580" marR="68580" marT="34290" marB="34290">
                    <a:noFill/>
                  </a:tcPr>
                </a:tc>
                <a:tc>
                  <a:txBody>
                    <a:bodyPr/>
                    <a:lstStyle/>
                    <a:p>
                      <a:pPr algn="ctr"/>
                      <a:r>
                        <a:rPr lang="en-US" sz="1000" dirty="0">
                          <a:solidFill>
                            <a:schemeClr val="bg1"/>
                          </a:solidFill>
                          <a:highlight>
                            <a:srgbClr val="FFFFFF"/>
                          </a:highlight>
                        </a:rPr>
                        <a:t>Succeeds</a:t>
                      </a:r>
                    </a:p>
                  </a:txBody>
                  <a:tcPr marL="68580" marR="68580" marT="34290" marB="34290">
                    <a:solidFill>
                      <a:srgbClr val="FFFFFF"/>
                    </a:solidFill>
                  </a:tcPr>
                </a:tc>
                <a:tc>
                  <a:txBody>
                    <a:bodyPr/>
                    <a:lstStyle/>
                    <a:p>
                      <a:pPr algn="ctr"/>
                      <a:r>
                        <a:rPr lang="en-US" sz="1000" dirty="0">
                          <a:solidFill>
                            <a:schemeClr val="bg1"/>
                          </a:solidFill>
                          <a:highlight>
                            <a:srgbClr val="FFFFFF"/>
                          </a:highlight>
                        </a:rPr>
                        <a:t>Fails</a:t>
                      </a:r>
                      <a:r>
                        <a:rPr lang="en-US" sz="1000" baseline="0" dirty="0">
                          <a:solidFill>
                            <a:schemeClr val="bg1"/>
                          </a:solidFill>
                          <a:highlight>
                            <a:srgbClr val="FFFFFF"/>
                          </a:highlight>
                        </a:rPr>
                        <a:t> </a:t>
                      </a:r>
                      <a:endParaRPr lang="en-US" sz="1000" dirty="0">
                        <a:solidFill>
                          <a:schemeClr val="bg1"/>
                        </a:solidFill>
                        <a:highlight>
                          <a:srgbClr val="FFFFFF"/>
                        </a:highlight>
                      </a:endParaRPr>
                    </a:p>
                  </a:txBody>
                  <a:tcPr marL="68580" marR="68580" marT="34290" marB="34290">
                    <a:solidFill>
                      <a:srgbClr val="FFFFFF"/>
                    </a:solidFill>
                  </a:tcPr>
                </a:tc>
                <a:extLst>
                  <a:ext uri="{0D108BD9-81ED-4DB2-BD59-A6C34878D82A}">
                    <a16:rowId xmlns:a16="http://schemas.microsoft.com/office/drawing/2014/main" val="2195784739"/>
                  </a:ext>
                </a:extLst>
              </a:tr>
              <a:tr h="252158">
                <a:tc>
                  <a:txBody>
                    <a:bodyPr/>
                    <a:lstStyle/>
                    <a:p>
                      <a:pPr algn="ctr"/>
                      <a:r>
                        <a:rPr lang="en-US" sz="1000" dirty="0">
                          <a:solidFill>
                            <a:schemeClr val="bg1"/>
                          </a:solidFill>
                        </a:rPr>
                        <a:t>Commit to message </a:t>
                      </a:r>
                    </a:p>
                  </a:txBody>
                  <a:tcPr marL="68580" marR="68580" marT="34290" marB="34290">
                    <a:noFill/>
                  </a:tcPr>
                </a:tc>
                <a:tc>
                  <a:txBody>
                    <a:bodyPr/>
                    <a:lstStyle/>
                    <a:p>
                      <a:pPr algn="ctr"/>
                      <a:r>
                        <a:rPr lang="en-US" sz="1000" dirty="0">
                          <a:solidFill>
                            <a:schemeClr val="bg1"/>
                          </a:solidFill>
                          <a:highlight>
                            <a:srgbClr val="FFFFFF"/>
                          </a:highlight>
                        </a:rPr>
                        <a:t>R &gt; 0</a:t>
                      </a:r>
                    </a:p>
                  </a:txBody>
                  <a:tcPr marL="68580" marR="68580" marT="34290" marB="34290">
                    <a:solidFill>
                      <a:srgbClr val="FFFFFF"/>
                    </a:solidFill>
                  </a:tcPr>
                </a:tc>
                <a:tc>
                  <a:txBody>
                    <a:bodyPr/>
                    <a:lstStyle/>
                    <a:p>
                      <a:pPr algn="ctr"/>
                      <a:r>
                        <a:rPr lang="en-US" sz="1000" dirty="0">
                          <a:solidFill>
                            <a:schemeClr val="bg1"/>
                          </a:solidFill>
                          <a:highlight>
                            <a:srgbClr val="FFFFFF"/>
                          </a:highlight>
                        </a:rPr>
                        <a:t>-c</a:t>
                      </a:r>
                      <a:r>
                        <a:rPr lang="en-US" sz="1000" baseline="0" dirty="0">
                          <a:solidFill>
                            <a:schemeClr val="bg1"/>
                          </a:solidFill>
                          <a:highlight>
                            <a:srgbClr val="FFFFFF"/>
                          </a:highlight>
                        </a:rPr>
                        <a:t> &lt; 0</a:t>
                      </a:r>
                      <a:endParaRPr lang="en-US" sz="1000" dirty="0">
                        <a:solidFill>
                          <a:schemeClr val="bg1"/>
                        </a:solidFill>
                        <a:highlight>
                          <a:srgbClr val="FFFFFF"/>
                        </a:highlight>
                      </a:endParaRPr>
                    </a:p>
                  </a:txBody>
                  <a:tcPr marL="68580" marR="68580" marT="34290" marB="34290">
                    <a:solidFill>
                      <a:srgbClr val="FFFFFF"/>
                    </a:solidFill>
                  </a:tcPr>
                </a:tc>
                <a:extLst>
                  <a:ext uri="{0D108BD9-81ED-4DB2-BD59-A6C34878D82A}">
                    <a16:rowId xmlns:a16="http://schemas.microsoft.com/office/drawing/2014/main" val="2339638517"/>
                  </a:ext>
                </a:extLst>
              </a:tr>
              <a:tr h="252158">
                <a:tc>
                  <a:txBody>
                    <a:bodyPr/>
                    <a:lstStyle/>
                    <a:p>
                      <a:pPr algn="ctr"/>
                      <a:r>
                        <a:rPr lang="en-US" sz="1000" dirty="0">
                          <a:solidFill>
                            <a:schemeClr val="bg1"/>
                          </a:solidFill>
                        </a:rPr>
                        <a:t>Not commit to message</a:t>
                      </a:r>
                    </a:p>
                  </a:txBody>
                  <a:tcPr marL="68580" marR="68580" marT="34290" marB="34290">
                    <a:noFill/>
                  </a:tcPr>
                </a:tc>
                <a:tc>
                  <a:txBody>
                    <a:bodyPr/>
                    <a:lstStyle/>
                    <a:p>
                      <a:pPr algn="ctr"/>
                      <a:r>
                        <a:rPr lang="en-US" sz="1000" dirty="0">
                          <a:solidFill>
                            <a:schemeClr val="bg1"/>
                          </a:solidFill>
                          <a:highlight>
                            <a:srgbClr val="FFFFFF"/>
                          </a:highlight>
                        </a:rPr>
                        <a:t>0</a:t>
                      </a:r>
                    </a:p>
                  </a:txBody>
                  <a:tcPr marL="68580" marR="68580" marT="34290" marB="34290">
                    <a:solidFill>
                      <a:srgbClr val="FFFFFF"/>
                    </a:solidFill>
                  </a:tcPr>
                </a:tc>
                <a:tc>
                  <a:txBody>
                    <a:bodyPr/>
                    <a:lstStyle/>
                    <a:p>
                      <a:pPr algn="ctr"/>
                      <a:r>
                        <a:rPr lang="en-US" sz="1000" dirty="0">
                          <a:solidFill>
                            <a:schemeClr val="bg1"/>
                          </a:solidFill>
                          <a:highlight>
                            <a:srgbClr val="FFFFFF"/>
                          </a:highlight>
                        </a:rPr>
                        <a:t>0</a:t>
                      </a:r>
                    </a:p>
                  </a:txBody>
                  <a:tcPr marL="68580" marR="68580" marT="34290" marB="34290">
                    <a:solidFill>
                      <a:srgbClr val="FFFFFF"/>
                    </a:solidFill>
                  </a:tcPr>
                </a:tc>
                <a:extLst>
                  <a:ext uri="{0D108BD9-81ED-4DB2-BD59-A6C34878D82A}">
                    <a16:rowId xmlns:a16="http://schemas.microsoft.com/office/drawing/2014/main" val="1708090265"/>
                  </a:ext>
                </a:extLst>
              </a:tr>
            </a:tbl>
          </a:graphicData>
        </a:graphic>
      </p:graphicFrame>
      <p:graphicFrame>
        <p:nvGraphicFramePr>
          <p:cNvPr id="26" name="Content Placeholder 13">
            <a:extLst>
              <a:ext uri="{FF2B5EF4-FFF2-40B4-BE49-F238E27FC236}">
                <a16:creationId xmlns:a16="http://schemas.microsoft.com/office/drawing/2014/main" id="{21948140-D503-4708-A282-2B34A24DA3DD}"/>
              </a:ext>
            </a:extLst>
          </p:cNvPr>
          <p:cNvGraphicFramePr>
            <a:graphicFrameLocks/>
          </p:cNvGraphicFramePr>
          <p:nvPr/>
        </p:nvGraphicFramePr>
        <p:xfrm>
          <a:off x="6388768" y="1961771"/>
          <a:ext cx="2574758"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8" name="Picture 27">
            <a:extLst>
              <a:ext uri="{FF2B5EF4-FFF2-40B4-BE49-F238E27FC236}">
                <a16:creationId xmlns:a16="http://schemas.microsoft.com/office/drawing/2014/main" id="{28C01306-B02D-4377-87FA-7A0C3F4856DE}"/>
              </a:ext>
            </a:extLst>
          </p:cNvPr>
          <p:cNvPicPr>
            <a:picLocks noChangeAspect="1"/>
          </p:cNvPicPr>
          <p:nvPr/>
        </p:nvPicPr>
        <p:blipFill>
          <a:blip r:embed="rId7"/>
          <a:stretch>
            <a:fillRect/>
          </a:stretch>
        </p:blipFill>
        <p:spPr>
          <a:xfrm>
            <a:off x="7496821" y="2226469"/>
            <a:ext cx="358651" cy="291967"/>
          </a:xfrm>
          <a:prstGeom prst="rect">
            <a:avLst/>
          </a:prstGeom>
        </p:spPr>
      </p:pic>
    </p:spTree>
    <p:extLst>
      <p:ext uri="{BB962C8B-B14F-4D97-AF65-F5344CB8AC3E}">
        <p14:creationId xmlns:p14="http://schemas.microsoft.com/office/powerpoint/2010/main" val="278788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DE600E-7057-4679-A02C-70C5F470BD05}"/>
              </a:ext>
            </a:extLst>
          </p:cNvPr>
          <p:cNvSpPr>
            <a:spLocks noGrp="1"/>
          </p:cNvSpPr>
          <p:nvPr>
            <p:ph type="title"/>
          </p:nvPr>
        </p:nvSpPr>
        <p:spPr/>
        <p:txBody>
          <a:bodyPr/>
          <a:lstStyle/>
          <a:p>
            <a:r>
              <a:rPr lang="en-US" dirty="0"/>
              <a:t>Two types of nodes</a:t>
            </a:r>
          </a:p>
        </p:txBody>
      </p:sp>
      <p:sp>
        <p:nvSpPr>
          <p:cNvPr id="5" name="Content Placeholder 4">
            <a:extLst>
              <a:ext uri="{FF2B5EF4-FFF2-40B4-BE49-F238E27FC236}">
                <a16:creationId xmlns:a16="http://schemas.microsoft.com/office/drawing/2014/main" id="{CB38D2F3-3FB9-4D11-9336-DDBA95F4F25A}"/>
              </a:ext>
            </a:extLst>
          </p:cNvPr>
          <p:cNvSpPr>
            <a:spLocks noGrp="1"/>
          </p:cNvSpPr>
          <p:nvPr>
            <p:ph sz="half" idx="1"/>
          </p:nvPr>
        </p:nvSpPr>
        <p:spPr>
          <a:xfrm>
            <a:off x="348916" y="2226469"/>
            <a:ext cx="6241296" cy="3263504"/>
          </a:xfrm>
        </p:spPr>
        <p:txBody>
          <a:bodyPr>
            <a:normAutofit fontScale="92500" lnSpcReduction="10000"/>
          </a:bodyPr>
          <a:lstStyle/>
          <a:p>
            <a:r>
              <a:rPr lang="en-US" sz="1800" dirty="0"/>
              <a:t>Measure </a:t>
            </a:r>
            <a:r>
              <a:rPr lang="en-US" sz="1800" i="1" dirty="0"/>
              <a:t>f</a:t>
            </a:r>
            <a:r>
              <a:rPr lang="en-US" sz="1800" dirty="0"/>
              <a:t> of </a:t>
            </a:r>
            <a:r>
              <a:rPr lang="en-US" sz="1800" b="1" dirty="0"/>
              <a:t>Byzantine</a:t>
            </a:r>
            <a:r>
              <a:rPr lang="en-US" sz="1800" dirty="0"/>
              <a:t> nodes, who may take arbitrary actions;</a:t>
            </a:r>
          </a:p>
          <a:p>
            <a:r>
              <a:rPr lang="en-US" sz="1800" dirty="0">
                <a:solidFill>
                  <a:schemeClr val="bg1"/>
                </a:solidFill>
              </a:rPr>
              <a:t>Measure </a:t>
            </a:r>
            <a:r>
              <a:rPr lang="en-US" sz="1800" i="1" dirty="0">
                <a:solidFill>
                  <a:schemeClr val="bg1"/>
                </a:solidFill>
              </a:rPr>
              <a:t>n−f</a:t>
            </a:r>
            <a:r>
              <a:rPr lang="en-US" sz="1800" dirty="0">
                <a:solidFill>
                  <a:schemeClr val="bg1"/>
                </a:solidFill>
              </a:rPr>
              <a:t> of rational nodes, who maximize utilities:</a:t>
            </a:r>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a:p>
            <a:endParaRPr lang="en-US" sz="300" dirty="0">
              <a:solidFill>
                <a:schemeClr val="bg1"/>
              </a:solidFill>
            </a:endParaRPr>
          </a:p>
          <a:p>
            <a:pPr marL="0" indent="0" algn="ctr">
              <a:buNone/>
            </a:pPr>
            <a:endParaRPr lang="en-US" sz="825" dirty="0">
              <a:solidFill>
                <a:schemeClr val="bg1"/>
              </a:solidFill>
            </a:endParaRPr>
          </a:p>
          <a:p>
            <a:pPr marL="0" indent="0" algn="ctr">
              <a:buNone/>
            </a:pPr>
            <a:endParaRPr lang="en-US" sz="1200" dirty="0">
              <a:solidFill>
                <a:schemeClr val="bg1"/>
              </a:solidFill>
            </a:endParaRPr>
          </a:p>
          <a:p>
            <a:pPr marL="0" indent="0" algn="ctr">
              <a:buNone/>
            </a:pPr>
            <a:r>
              <a:rPr lang="en-US" sz="1200" dirty="0">
                <a:solidFill>
                  <a:schemeClr val="bg1"/>
                </a:solidFill>
              </a:rPr>
              <a:t>Consensus succeeds </a:t>
            </a:r>
            <a:r>
              <a:rPr lang="en-US" sz="1200" dirty="0" err="1">
                <a:solidFill>
                  <a:schemeClr val="bg1"/>
                </a:solidFill>
              </a:rPr>
              <a:t>iff</a:t>
            </a:r>
            <a:r>
              <a:rPr lang="en-US" sz="1200" dirty="0">
                <a:solidFill>
                  <a:schemeClr val="bg1"/>
                </a:solidFill>
              </a:rPr>
              <a:t> “almost all” (measure </a:t>
            </a:r>
            <a:r>
              <a:rPr lang="en-US" sz="1200" i="1" dirty="0">
                <a:solidFill>
                  <a:schemeClr val="bg1"/>
                </a:solidFill>
              </a:rPr>
              <a:t>n−f</a:t>
            </a:r>
            <a:r>
              <a:rPr lang="en-US" sz="1200" dirty="0">
                <a:solidFill>
                  <a:schemeClr val="bg1"/>
                </a:solidFill>
              </a:rPr>
              <a:t>) rational nodes commit</a:t>
            </a:r>
          </a:p>
          <a:p>
            <a:r>
              <a:rPr lang="en-US" sz="1800" dirty="0">
                <a:solidFill>
                  <a:schemeClr val="bg1"/>
                </a:solidFill>
              </a:rPr>
              <a:t>A dynamic game of imperfect info. w/ “cheap talk” &amp;“coordination”</a:t>
            </a:r>
          </a:p>
          <a:p>
            <a:pPr marL="0" indent="0">
              <a:buNone/>
            </a:pPr>
            <a:r>
              <a:rPr lang="en-US" sz="1800" dirty="0">
                <a:solidFill>
                  <a:schemeClr val="bg1"/>
                </a:solidFill>
              </a:rPr>
              <a:t>Solution concept: </a:t>
            </a:r>
          </a:p>
          <a:p>
            <a:r>
              <a:rPr lang="en-US" sz="1800" dirty="0">
                <a:solidFill>
                  <a:schemeClr val="bg1"/>
                </a:solidFill>
              </a:rPr>
              <a:t>perfect Bayesian </a:t>
            </a:r>
            <a:r>
              <a:rPr lang="en-US" sz="1800" dirty="0" err="1">
                <a:solidFill>
                  <a:schemeClr val="bg1"/>
                </a:solidFill>
              </a:rPr>
              <a:t>eqm</a:t>
            </a:r>
            <a:r>
              <a:rPr lang="en-US" sz="1800" dirty="0">
                <a:solidFill>
                  <a:schemeClr val="bg1"/>
                </a:solidFill>
              </a:rPr>
              <a:t> + multi-priors over Byzantine strategies </a:t>
            </a:r>
          </a:p>
          <a:p>
            <a:pPr marL="0" indent="0">
              <a:buNone/>
            </a:pPr>
            <a:endParaRPr lang="en-US" sz="1200" b="1" dirty="0">
              <a:solidFill>
                <a:schemeClr val="tx1">
                  <a:lumMod val="95000"/>
                  <a:lumOff val="5000"/>
                </a:schemeClr>
              </a:solidFill>
            </a:endParaRPr>
          </a:p>
        </p:txBody>
      </p:sp>
      <p:graphicFrame>
        <p:nvGraphicFramePr>
          <p:cNvPr id="21" name="Table 20">
            <a:extLst>
              <a:ext uri="{FF2B5EF4-FFF2-40B4-BE49-F238E27FC236}">
                <a16:creationId xmlns:a16="http://schemas.microsoft.com/office/drawing/2014/main" id="{FBBADC8B-27A6-45ED-B02C-2F7667DD19D9}"/>
              </a:ext>
            </a:extLst>
          </p:cNvPr>
          <p:cNvGraphicFramePr>
            <a:graphicFrameLocks noGrp="1"/>
          </p:cNvGraphicFramePr>
          <p:nvPr/>
        </p:nvGraphicFramePr>
        <p:xfrm>
          <a:off x="867812" y="2997521"/>
          <a:ext cx="4862945" cy="1038414"/>
        </p:xfrm>
        <a:graphic>
          <a:graphicData uri="http://schemas.openxmlformats.org/drawingml/2006/table">
            <a:tbl>
              <a:tblPr firstRow="1" bandRow="1">
                <a:tableStyleId>{5C22544A-7EE6-4342-B048-85BDC9FD1C3A}</a:tableStyleId>
              </a:tblPr>
              <a:tblGrid>
                <a:gridCol w="1814945">
                  <a:extLst>
                    <a:ext uri="{9D8B030D-6E8A-4147-A177-3AD203B41FA5}">
                      <a16:colId xmlns:a16="http://schemas.microsoft.com/office/drawing/2014/main" val="1268648958"/>
                    </a:ext>
                  </a:extLst>
                </a:gridCol>
                <a:gridCol w="1427018">
                  <a:extLst>
                    <a:ext uri="{9D8B030D-6E8A-4147-A177-3AD203B41FA5}">
                      <a16:colId xmlns:a16="http://schemas.microsoft.com/office/drawing/2014/main" val="2107771702"/>
                    </a:ext>
                  </a:extLst>
                </a:gridCol>
                <a:gridCol w="1620982">
                  <a:extLst>
                    <a:ext uri="{9D8B030D-6E8A-4147-A177-3AD203B41FA5}">
                      <a16:colId xmlns:a16="http://schemas.microsoft.com/office/drawing/2014/main" val="2843534372"/>
                    </a:ext>
                  </a:extLst>
                </a:gridCol>
              </a:tblGrid>
              <a:tr h="274320">
                <a:tc>
                  <a:txBody>
                    <a:bodyPr/>
                    <a:lstStyle/>
                    <a:p>
                      <a:pPr algn="ctr"/>
                      <a:endParaRPr lang="en-US" sz="1000" dirty="0"/>
                    </a:p>
                  </a:txBody>
                  <a:tcPr marL="68580" marR="68580" marT="34290" marB="34290">
                    <a:noFill/>
                  </a:tcPr>
                </a:tc>
                <a:tc gridSpan="2">
                  <a:txBody>
                    <a:bodyPr/>
                    <a:lstStyle/>
                    <a:p>
                      <a:pPr algn="ctr"/>
                      <a:r>
                        <a:rPr lang="en-US" sz="1400" b="0" i="0" kern="1200" dirty="0">
                          <a:solidFill>
                            <a:schemeClr val="bg1"/>
                          </a:solidFill>
                          <a:effectLst/>
                          <a:latin typeface="+mn-lt"/>
                          <a:ea typeface="+mn-ea"/>
                          <a:cs typeface="+mn-cs"/>
                        </a:rPr>
                        <a:t>if consensus on message</a:t>
                      </a:r>
                      <a:endParaRPr lang="en-US" sz="1000" dirty="0">
                        <a:solidFill>
                          <a:schemeClr val="bg1"/>
                        </a:solidFill>
                      </a:endParaRPr>
                    </a:p>
                  </a:txBody>
                  <a:tcPr marL="68580" marR="68580" marT="34290" marB="34290">
                    <a:noFill/>
                  </a:tcPr>
                </a:tc>
                <a:tc hMerge="1">
                  <a:txBody>
                    <a:bodyPr/>
                    <a:lstStyle/>
                    <a:p>
                      <a:endParaRPr lang="en-US" dirty="0"/>
                    </a:p>
                  </a:txBody>
                  <a:tcPr/>
                </a:tc>
                <a:extLst>
                  <a:ext uri="{0D108BD9-81ED-4DB2-BD59-A6C34878D82A}">
                    <a16:rowId xmlns:a16="http://schemas.microsoft.com/office/drawing/2014/main" val="3800008977"/>
                  </a:ext>
                </a:extLst>
              </a:tr>
              <a:tr h="252158">
                <a:tc>
                  <a:txBody>
                    <a:bodyPr/>
                    <a:lstStyle/>
                    <a:p>
                      <a:pPr algn="ctr"/>
                      <a:endParaRPr lang="en-US" sz="1000" dirty="0">
                        <a:solidFill>
                          <a:schemeClr val="bg1"/>
                        </a:solidFill>
                      </a:endParaRPr>
                    </a:p>
                  </a:txBody>
                  <a:tcPr marL="68580" marR="68580" marT="34290" marB="34290">
                    <a:noFill/>
                  </a:tcPr>
                </a:tc>
                <a:tc>
                  <a:txBody>
                    <a:bodyPr/>
                    <a:lstStyle/>
                    <a:p>
                      <a:pPr algn="ctr"/>
                      <a:r>
                        <a:rPr lang="en-US" sz="1000" dirty="0">
                          <a:solidFill>
                            <a:schemeClr val="bg1"/>
                          </a:solidFill>
                          <a:highlight>
                            <a:srgbClr val="FFFFFF"/>
                          </a:highlight>
                        </a:rPr>
                        <a:t>Succeeds</a:t>
                      </a:r>
                    </a:p>
                  </a:txBody>
                  <a:tcPr marL="68580" marR="68580" marT="34290" marB="34290">
                    <a:solidFill>
                      <a:srgbClr val="FFFFFF"/>
                    </a:solidFill>
                  </a:tcPr>
                </a:tc>
                <a:tc>
                  <a:txBody>
                    <a:bodyPr/>
                    <a:lstStyle/>
                    <a:p>
                      <a:pPr algn="ctr"/>
                      <a:r>
                        <a:rPr lang="en-US" sz="1000" dirty="0">
                          <a:solidFill>
                            <a:schemeClr val="bg1"/>
                          </a:solidFill>
                          <a:highlight>
                            <a:srgbClr val="FFFFFF"/>
                          </a:highlight>
                        </a:rPr>
                        <a:t>Fails</a:t>
                      </a:r>
                      <a:r>
                        <a:rPr lang="en-US" sz="1000" baseline="0" dirty="0">
                          <a:solidFill>
                            <a:schemeClr val="bg1"/>
                          </a:solidFill>
                          <a:highlight>
                            <a:srgbClr val="FFFFFF"/>
                          </a:highlight>
                        </a:rPr>
                        <a:t> </a:t>
                      </a:r>
                      <a:endParaRPr lang="en-US" sz="1000" dirty="0">
                        <a:solidFill>
                          <a:schemeClr val="bg1"/>
                        </a:solidFill>
                        <a:highlight>
                          <a:srgbClr val="FFFFFF"/>
                        </a:highlight>
                      </a:endParaRPr>
                    </a:p>
                  </a:txBody>
                  <a:tcPr marL="68580" marR="68580" marT="34290" marB="34290">
                    <a:solidFill>
                      <a:srgbClr val="FFFFFF"/>
                    </a:solidFill>
                  </a:tcPr>
                </a:tc>
                <a:extLst>
                  <a:ext uri="{0D108BD9-81ED-4DB2-BD59-A6C34878D82A}">
                    <a16:rowId xmlns:a16="http://schemas.microsoft.com/office/drawing/2014/main" val="2195784739"/>
                  </a:ext>
                </a:extLst>
              </a:tr>
              <a:tr h="252158">
                <a:tc>
                  <a:txBody>
                    <a:bodyPr/>
                    <a:lstStyle/>
                    <a:p>
                      <a:pPr algn="ctr"/>
                      <a:r>
                        <a:rPr lang="en-US" sz="1000" dirty="0">
                          <a:solidFill>
                            <a:schemeClr val="bg1"/>
                          </a:solidFill>
                        </a:rPr>
                        <a:t>Commit to message </a:t>
                      </a:r>
                    </a:p>
                  </a:txBody>
                  <a:tcPr marL="68580" marR="68580" marT="34290" marB="34290">
                    <a:noFill/>
                  </a:tcPr>
                </a:tc>
                <a:tc>
                  <a:txBody>
                    <a:bodyPr/>
                    <a:lstStyle/>
                    <a:p>
                      <a:pPr algn="ctr"/>
                      <a:r>
                        <a:rPr lang="en-US" sz="1000" dirty="0">
                          <a:solidFill>
                            <a:schemeClr val="bg1"/>
                          </a:solidFill>
                          <a:highlight>
                            <a:srgbClr val="FFFFFF"/>
                          </a:highlight>
                        </a:rPr>
                        <a:t>R &gt; 0</a:t>
                      </a:r>
                    </a:p>
                  </a:txBody>
                  <a:tcPr marL="68580" marR="68580" marT="34290" marB="34290">
                    <a:solidFill>
                      <a:srgbClr val="FFFFFF"/>
                    </a:solidFill>
                  </a:tcPr>
                </a:tc>
                <a:tc>
                  <a:txBody>
                    <a:bodyPr/>
                    <a:lstStyle/>
                    <a:p>
                      <a:pPr algn="ctr"/>
                      <a:r>
                        <a:rPr lang="en-US" sz="1000" dirty="0">
                          <a:solidFill>
                            <a:schemeClr val="bg1"/>
                          </a:solidFill>
                          <a:highlight>
                            <a:srgbClr val="FFFFFF"/>
                          </a:highlight>
                        </a:rPr>
                        <a:t>-c</a:t>
                      </a:r>
                      <a:r>
                        <a:rPr lang="en-US" sz="1000" baseline="0" dirty="0">
                          <a:solidFill>
                            <a:schemeClr val="bg1"/>
                          </a:solidFill>
                          <a:highlight>
                            <a:srgbClr val="FFFFFF"/>
                          </a:highlight>
                        </a:rPr>
                        <a:t> &lt; 0</a:t>
                      </a:r>
                      <a:endParaRPr lang="en-US" sz="1000" dirty="0">
                        <a:solidFill>
                          <a:schemeClr val="bg1"/>
                        </a:solidFill>
                        <a:highlight>
                          <a:srgbClr val="FFFFFF"/>
                        </a:highlight>
                      </a:endParaRPr>
                    </a:p>
                  </a:txBody>
                  <a:tcPr marL="68580" marR="68580" marT="34290" marB="34290">
                    <a:solidFill>
                      <a:srgbClr val="FFFFFF"/>
                    </a:solidFill>
                  </a:tcPr>
                </a:tc>
                <a:extLst>
                  <a:ext uri="{0D108BD9-81ED-4DB2-BD59-A6C34878D82A}">
                    <a16:rowId xmlns:a16="http://schemas.microsoft.com/office/drawing/2014/main" val="2339638517"/>
                  </a:ext>
                </a:extLst>
              </a:tr>
              <a:tr h="252158">
                <a:tc>
                  <a:txBody>
                    <a:bodyPr/>
                    <a:lstStyle/>
                    <a:p>
                      <a:pPr algn="ctr"/>
                      <a:r>
                        <a:rPr lang="en-US" sz="1000" dirty="0">
                          <a:solidFill>
                            <a:schemeClr val="bg1"/>
                          </a:solidFill>
                        </a:rPr>
                        <a:t>Not commit to message</a:t>
                      </a:r>
                    </a:p>
                  </a:txBody>
                  <a:tcPr marL="68580" marR="68580" marT="34290" marB="34290">
                    <a:noFill/>
                  </a:tcPr>
                </a:tc>
                <a:tc>
                  <a:txBody>
                    <a:bodyPr/>
                    <a:lstStyle/>
                    <a:p>
                      <a:pPr algn="ctr"/>
                      <a:r>
                        <a:rPr lang="en-US" sz="1000" dirty="0">
                          <a:solidFill>
                            <a:schemeClr val="bg1"/>
                          </a:solidFill>
                          <a:highlight>
                            <a:srgbClr val="FFFFFF"/>
                          </a:highlight>
                        </a:rPr>
                        <a:t>0</a:t>
                      </a:r>
                    </a:p>
                  </a:txBody>
                  <a:tcPr marL="68580" marR="68580" marT="34290" marB="34290">
                    <a:solidFill>
                      <a:srgbClr val="FFFFFF"/>
                    </a:solidFill>
                  </a:tcPr>
                </a:tc>
                <a:tc>
                  <a:txBody>
                    <a:bodyPr/>
                    <a:lstStyle/>
                    <a:p>
                      <a:pPr algn="ctr"/>
                      <a:r>
                        <a:rPr lang="en-US" sz="1000" dirty="0">
                          <a:solidFill>
                            <a:schemeClr val="bg1"/>
                          </a:solidFill>
                          <a:highlight>
                            <a:srgbClr val="FFFFFF"/>
                          </a:highlight>
                        </a:rPr>
                        <a:t>0</a:t>
                      </a:r>
                    </a:p>
                  </a:txBody>
                  <a:tcPr marL="68580" marR="68580" marT="34290" marB="34290">
                    <a:solidFill>
                      <a:srgbClr val="FFFFFF"/>
                    </a:solidFill>
                  </a:tcPr>
                </a:tc>
                <a:extLst>
                  <a:ext uri="{0D108BD9-81ED-4DB2-BD59-A6C34878D82A}">
                    <a16:rowId xmlns:a16="http://schemas.microsoft.com/office/drawing/2014/main" val="1708090265"/>
                  </a:ext>
                </a:extLst>
              </a:tr>
            </a:tbl>
          </a:graphicData>
        </a:graphic>
      </p:graphicFrame>
      <p:graphicFrame>
        <p:nvGraphicFramePr>
          <p:cNvPr id="8" name="Content Placeholder 13">
            <a:extLst>
              <a:ext uri="{FF2B5EF4-FFF2-40B4-BE49-F238E27FC236}">
                <a16:creationId xmlns:a16="http://schemas.microsoft.com/office/drawing/2014/main" id="{977BAC16-2757-44DA-9672-89FB7EE6833C}"/>
              </a:ext>
            </a:extLst>
          </p:cNvPr>
          <p:cNvGraphicFramePr>
            <a:graphicFrameLocks/>
          </p:cNvGraphicFramePr>
          <p:nvPr/>
        </p:nvGraphicFramePr>
        <p:xfrm>
          <a:off x="6388768" y="1961771"/>
          <a:ext cx="2574758"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44AD8C8B-03D5-4C59-B9FC-CFA90CF94563}"/>
              </a:ext>
            </a:extLst>
          </p:cNvPr>
          <p:cNvSpPr txBox="1"/>
          <p:nvPr/>
        </p:nvSpPr>
        <p:spPr>
          <a:xfrm>
            <a:off x="7569927" y="2226469"/>
            <a:ext cx="209006" cy="369332"/>
          </a:xfrm>
          <a:prstGeom prst="rect">
            <a:avLst/>
          </a:prstGeom>
          <a:noFill/>
        </p:spPr>
        <p:txBody>
          <a:bodyPr wrap="square" rtlCol="0">
            <a:spAutoFit/>
          </a:bodyPr>
          <a:lstStyle/>
          <a:p>
            <a:pPr defTabSz="685800"/>
            <a:r>
              <a:rPr lang="en-US" i="1" dirty="0">
                <a:solidFill>
                  <a:srgbClr val="4472C4">
                    <a:lumMod val="75000"/>
                  </a:srgbClr>
                </a:solidFill>
                <a:latin typeface="Calibri" panose="020F0502020204030204"/>
              </a:rPr>
              <a:t>?</a:t>
            </a:r>
          </a:p>
        </p:txBody>
      </p:sp>
      <p:sp>
        <p:nvSpPr>
          <p:cNvPr id="10" name="TextBox 9">
            <a:extLst>
              <a:ext uri="{FF2B5EF4-FFF2-40B4-BE49-F238E27FC236}">
                <a16:creationId xmlns:a16="http://schemas.microsoft.com/office/drawing/2014/main" id="{2FA130B3-BC32-46DE-B6D3-75B760242A7F}"/>
              </a:ext>
            </a:extLst>
          </p:cNvPr>
          <p:cNvSpPr txBox="1"/>
          <p:nvPr/>
        </p:nvSpPr>
        <p:spPr>
          <a:xfrm>
            <a:off x="8461467" y="3160130"/>
            <a:ext cx="209006" cy="369332"/>
          </a:xfrm>
          <a:prstGeom prst="rect">
            <a:avLst/>
          </a:prstGeom>
          <a:noFill/>
        </p:spPr>
        <p:txBody>
          <a:bodyPr wrap="square" rtlCol="0">
            <a:spAutoFit/>
          </a:bodyPr>
          <a:lstStyle/>
          <a:p>
            <a:pPr defTabSz="685800"/>
            <a:r>
              <a:rPr lang="en-US" i="1" dirty="0">
                <a:solidFill>
                  <a:srgbClr val="4472C4">
                    <a:lumMod val="75000"/>
                  </a:srgbClr>
                </a:solidFill>
                <a:latin typeface="Calibri" panose="020F0502020204030204"/>
              </a:rPr>
              <a:t>?</a:t>
            </a:r>
          </a:p>
        </p:txBody>
      </p:sp>
      <p:sp>
        <p:nvSpPr>
          <p:cNvPr id="11" name="TextBox 10">
            <a:extLst>
              <a:ext uri="{FF2B5EF4-FFF2-40B4-BE49-F238E27FC236}">
                <a16:creationId xmlns:a16="http://schemas.microsoft.com/office/drawing/2014/main" id="{A99CEA28-1D2D-4EBA-BBA8-71D8F16172C5}"/>
              </a:ext>
            </a:extLst>
          </p:cNvPr>
          <p:cNvSpPr txBox="1"/>
          <p:nvPr/>
        </p:nvSpPr>
        <p:spPr>
          <a:xfrm>
            <a:off x="7569927" y="4045139"/>
            <a:ext cx="209006" cy="369332"/>
          </a:xfrm>
          <a:prstGeom prst="rect">
            <a:avLst/>
          </a:prstGeom>
          <a:noFill/>
        </p:spPr>
        <p:txBody>
          <a:bodyPr wrap="square" rtlCol="0">
            <a:spAutoFit/>
          </a:bodyPr>
          <a:lstStyle/>
          <a:p>
            <a:pPr defTabSz="685800"/>
            <a:r>
              <a:rPr lang="en-US" i="1" dirty="0">
                <a:solidFill>
                  <a:srgbClr val="4472C4">
                    <a:lumMod val="75000"/>
                  </a:srgbClr>
                </a:solidFill>
                <a:latin typeface="Calibri" panose="020F0502020204030204"/>
              </a:rPr>
              <a:t>?</a:t>
            </a:r>
          </a:p>
        </p:txBody>
      </p:sp>
      <p:sp>
        <p:nvSpPr>
          <p:cNvPr id="12" name="TextBox 11">
            <a:extLst>
              <a:ext uri="{FF2B5EF4-FFF2-40B4-BE49-F238E27FC236}">
                <a16:creationId xmlns:a16="http://schemas.microsoft.com/office/drawing/2014/main" id="{80B33BE9-3BD1-4F28-9B9B-FA90FB1389AE}"/>
              </a:ext>
            </a:extLst>
          </p:cNvPr>
          <p:cNvSpPr txBox="1"/>
          <p:nvPr/>
        </p:nvSpPr>
        <p:spPr>
          <a:xfrm>
            <a:off x="6671426" y="3179726"/>
            <a:ext cx="209006" cy="369332"/>
          </a:xfrm>
          <a:prstGeom prst="rect">
            <a:avLst/>
          </a:prstGeom>
          <a:noFill/>
        </p:spPr>
        <p:txBody>
          <a:bodyPr wrap="square" rtlCol="0">
            <a:spAutoFit/>
          </a:bodyPr>
          <a:lstStyle/>
          <a:p>
            <a:pPr defTabSz="685800"/>
            <a:r>
              <a:rPr lang="en-US" i="1" dirty="0">
                <a:solidFill>
                  <a:srgbClr val="4472C4">
                    <a:lumMod val="75000"/>
                  </a:srgbClr>
                </a:solidFill>
                <a:latin typeface="Calibri" panose="020F0502020204030204"/>
              </a:rPr>
              <a:t>?</a:t>
            </a:r>
          </a:p>
        </p:txBody>
      </p:sp>
    </p:spTree>
    <p:extLst>
      <p:ext uri="{BB962C8B-B14F-4D97-AF65-F5344CB8AC3E}">
        <p14:creationId xmlns:p14="http://schemas.microsoft.com/office/powerpoint/2010/main" val="1471023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DE600E-7057-4679-A02C-70C5F470BD05}"/>
              </a:ext>
            </a:extLst>
          </p:cNvPr>
          <p:cNvSpPr>
            <a:spLocks noGrp="1"/>
          </p:cNvSpPr>
          <p:nvPr>
            <p:ph type="title"/>
          </p:nvPr>
        </p:nvSpPr>
        <p:spPr/>
        <p:txBody>
          <a:bodyPr/>
          <a:lstStyle/>
          <a:p>
            <a:r>
              <a:rPr lang="en-US" dirty="0"/>
              <a:t>Two types of nodes</a:t>
            </a:r>
          </a:p>
        </p:txBody>
      </p:sp>
      <p:sp>
        <p:nvSpPr>
          <p:cNvPr id="5" name="Content Placeholder 4">
            <a:extLst>
              <a:ext uri="{FF2B5EF4-FFF2-40B4-BE49-F238E27FC236}">
                <a16:creationId xmlns:a16="http://schemas.microsoft.com/office/drawing/2014/main" id="{CB38D2F3-3FB9-4D11-9336-DDBA95F4F25A}"/>
              </a:ext>
            </a:extLst>
          </p:cNvPr>
          <p:cNvSpPr>
            <a:spLocks noGrp="1"/>
          </p:cNvSpPr>
          <p:nvPr>
            <p:ph sz="half" idx="1"/>
          </p:nvPr>
        </p:nvSpPr>
        <p:spPr>
          <a:xfrm>
            <a:off x="348916" y="2226469"/>
            <a:ext cx="6241296" cy="3263504"/>
          </a:xfrm>
        </p:spPr>
        <p:txBody>
          <a:bodyPr>
            <a:normAutofit fontScale="92500" lnSpcReduction="10000"/>
          </a:bodyPr>
          <a:lstStyle/>
          <a:p>
            <a:r>
              <a:rPr lang="en-US" sz="1800" dirty="0"/>
              <a:t>Measure </a:t>
            </a:r>
            <a:r>
              <a:rPr lang="en-US" sz="1800" i="1" dirty="0"/>
              <a:t>f</a:t>
            </a:r>
            <a:r>
              <a:rPr lang="en-US" sz="1800" dirty="0"/>
              <a:t> of </a:t>
            </a:r>
            <a:r>
              <a:rPr lang="en-US" sz="1800" b="1" dirty="0"/>
              <a:t>Byzantine</a:t>
            </a:r>
            <a:r>
              <a:rPr lang="en-US" sz="1800" dirty="0"/>
              <a:t> nodes, who may take arbitrary actions;</a:t>
            </a:r>
          </a:p>
          <a:p>
            <a:r>
              <a:rPr lang="en-US" sz="1800" dirty="0"/>
              <a:t>Measure </a:t>
            </a:r>
            <a:r>
              <a:rPr lang="en-US" sz="1800" i="1" dirty="0"/>
              <a:t>n−f</a:t>
            </a:r>
            <a:r>
              <a:rPr lang="en-US" sz="1800" dirty="0"/>
              <a:t> of </a:t>
            </a:r>
            <a:r>
              <a:rPr lang="en-US" sz="1800" b="1" dirty="0"/>
              <a:t>rational</a:t>
            </a:r>
            <a:r>
              <a:rPr lang="en-US" sz="1800" dirty="0"/>
              <a:t> nodes, who maximize utilities:</a:t>
            </a:r>
          </a:p>
          <a:p>
            <a:endParaRPr lang="en-US" sz="1200" dirty="0"/>
          </a:p>
          <a:p>
            <a:endParaRPr lang="en-US" sz="1200" dirty="0"/>
          </a:p>
          <a:p>
            <a:endParaRPr lang="en-US" sz="1200" dirty="0"/>
          </a:p>
          <a:p>
            <a:endParaRPr lang="en-US" sz="300" dirty="0"/>
          </a:p>
          <a:p>
            <a:pPr marL="0" indent="0" algn="ctr">
              <a:buNone/>
            </a:pPr>
            <a:endParaRPr lang="en-US" sz="825" dirty="0"/>
          </a:p>
          <a:p>
            <a:pPr marL="0" indent="0" algn="ctr">
              <a:buNone/>
            </a:pPr>
            <a:endParaRPr lang="en-US" sz="1200" dirty="0"/>
          </a:p>
          <a:p>
            <a:pPr marL="0" indent="0" algn="ctr">
              <a:buNone/>
            </a:pPr>
            <a:r>
              <a:rPr lang="en-US" sz="1200" dirty="0"/>
              <a:t>Consensus succeeds </a:t>
            </a:r>
            <a:r>
              <a:rPr lang="en-US" sz="1200" dirty="0" err="1"/>
              <a:t>iff</a:t>
            </a:r>
            <a:r>
              <a:rPr lang="en-US" sz="1200" dirty="0"/>
              <a:t> “almost all” (measure </a:t>
            </a:r>
            <a:r>
              <a:rPr lang="en-US" sz="1200" i="1" dirty="0"/>
              <a:t>n−f</a:t>
            </a:r>
            <a:r>
              <a:rPr lang="en-US" sz="1200" dirty="0"/>
              <a:t>) rational nodes commit</a:t>
            </a:r>
          </a:p>
          <a:p>
            <a:r>
              <a:rPr lang="en-US" sz="1800" dirty="0"/>
              <a:t>A dynamic game of imperfect info. (“coordination” &amp; “cheap talk”) </a:t>
            </a:r>
          </a:p>
          <a:p>
            <a:pPr marL="0" indent="0">
              <a:buNone/>
            </a:pPr>
            <a:r>
              <a:rPr lang="en-US" sz="1800" dirty="0"/>
              <a:t>Solution concept: </a:t>
            </a:r>
          </a:p>
          <a:p>
            <a:r>
              <a:rPr lang="en-US" sz="1800" dirty="0"/>
              <a:t>perfect Bayesian </a:t>
            </a:r>
            <a:r>
              <a:rPr lang="en-US" sz="1800" dirty="0" err="1"/>
              <a:t>eqm</a:t>
            </a:r>
            <a:r>
              <a:rPr lang="en-US" sz="1800" dirty="0"/>
              <a:t> + multi-priors over Byzantine strategies </a:t>
            </a:r>
          </a:p>
          <a:p>
            <a:pPr marL="0" indent="0">
              <a:buNone/>
            </a:pPr>
            <a:endParaRPr lang="en-US" sz="1200" b="1" dirty="0">
              <a:solidFill>
                <a:schemeClr val="tx1">
                  <a:lumMod val="95000"/>
                  <a:lumOff val="5000"/>
                </a:schemeClr>
              </a:solidFill>
            </a:endParaRPr>
          </a:p>
        </p:txBody>
      </p:sp>
      <p:graphicFrame>
        <p:nvGraphicFramePr>
          <p:cNvPr id="21" name="Table 20">
            <a:extLst>
              <a:ext uri="{FF2B5EF4-FFF2-40B4-BE49-F238E27FC236}">
                <a16:creationId xmlns:a16="http://schemas.microsoft.com/office/drawing/2014/main" id="{FBBADC8B-27A6-45ED-B02C-2F7667DD19D9}"/>
              </a:ext>
            </a:extLst>
          </p:cNvPr>
          <p:cNvGraphicFramePr>
            <a:graphicFrameLocks noGrp="1"/>
          </p:cNvGraphicFramePr>
          <p:nvPr/>
        </p:nvGraphicFramePr>
        <p:xfrm>
          <a:off x="867812" y="2997521"/>
          <a:ext cx="4862945" cy="1038414"/>
        </p:xfrm>
        <a:graphic>
          <a:graphicData uri="http://schemas.openxmlformats.org/drawingml/2006/table">
            <a:tbl>
              <a:tblPr firstRow="1" bandRow="1">
                <a:tableStyleId>{5C22544A-7EE6-4342-B048-85BDC9FD1C3A}</a:tableStyleId>
              </a:tblPr>
              <a:tblGrid>
                <a:gridCol w="1814945">
                  <a:extLst>
                    <a:ext uri="{9D8B030D-6E8A-4147-A177-3AD203B41FA5}">
                      <a16:colId xmlns:a16="http://schemas.microsoft.com/office/drawing/2014/main" val="1268648958"/>
                    </a:ext>
                  </a:extLst>
                </a:gridCol>
                <a:gridCol w="1427018">
                  <a:extLst>
                    <a:ext uri="{9D8B030D-6E8A-4147-A177-3AD203B41FA5}">
                      <a16:colId xmlns:a16="http://schemas.microsoft.com/office/drawing/2014/main" val="2107771702"/>
                    </a:ext>
                  </a:extLst>
                </a:gridCol>
                <a:gridCol w="1620982">
                  <a:extLst>
                    <a:ext uri="{9D8B030D-6E8A-4147-A177-3AD203B41FA5}">
                      <a16:colId xmlns:a16="http://schemas.microsoft.com/office/drawing/2014/main" val="2843534372"/>
                    </a:ext>
                  </a:extLst>
                </a:gridCol>
              </a:tblGrid>
              <a:tr h="274320">
                <a:tc>
                  <a:txBody>
                    <a:bodyPr/>
                    <a:lstStyle/>
                    <a:p>
                      <a:pPr algn="ctr"/>
                      <a:endParaRPr lang="en-US" sz="1000" dirty="0"/>
                    </a:p>
                  </a:txBody>
                  <a:tcPr marL="68580" marR="68580" marT="34290" marB="34290">
                    <a:noFill/>
                  </a:tcPr>
                </a:tc>
                <a:tc gridSpan="2">
                  <a:txBody>
                    <a:bodyPr/>
                    <a:lstStyle/>
                    <a:p>
                      <a:pPr algn="ctr"/>
                      <a:r>
                        <a:rPr lang="en-US" sz="1400" b="0" i="0" kern="1200" dirty="0">
                          <a:solidFill>
                            <a:schemeClr val="tx1"/>
                          </a:solidFill>
                          <a:effectLst/>
                          <a:latin typeface="+mn-lt"/>
                          <a:ea typeface="+mn-ea"/>
                          <a:cs typeface="+mn-cs"/>
                        </a:rPr>
                        <a:t>if consensus on message</a:t>
                      </a:r>
                      <a:endParaRPr lang="en-US" sz="1000" dirty="0">
                        <a:solidFill>
                          <a:schemeClr val="tx1"/>
                        </a:solidFill>
                      </a:endParaRPr>
                    </a:p>
                  </a:txBody>
                  <a:tcPr marL="68580" marR="68580" marT="34290" marB="34290">
                    <a:noFill/>
                  </a:tcPr>
                </a:tc>
                <a:tc hMerge="1">
                  <a:txBody>
                    <a:bodyPr/>
                    <a:lstStyle/>
                    <a:p>
                      <a:endParaRPr lang="en-US" dirty="0"/>
                    </a:p>
                  </a:txBody>
                  <a:tcPr/>
                </a:tc>
                <a:extLst>
                  <a:ext uri="{0D108BD9-81ED-4DB2-BD59-A6C34878D82A}">
                    <a16:rowId xmlns:a16="http://schemas.microsoft.com/office/drawing/2014/main" val="3800008977"/>
                  </a:ext>
                </a:extLst>
              </a:tr>
              <a:tr h="252158">
                <a:tc>
                  <a:txBody>
                    <a:bodyPr/>
                    <a:lstStyle/>
                    <a:p>
                      <a:pPr algn="ctr"/>
                      <a:endParaRPr lang="en-US" sz="1000" dirty="0"/>
                    </a:p>
                  </a:txBody>
                  <a:tcPr marL="68580" marR="68580" marT="34290" marB="34290">
                    <a:noFill/>
                  </a:tcPr>
                </a:tc>
                <a:tc>
                  <a:txBody>
                    <a:bodyPr/>
                    <a:lstStyle/>
                    <a:p>
                      <a:pPr algn="ctr"/>
                      <a:r>
                        <a:rPr lang="en-US" sz="1000" dirty="0">
                          <a:solidFill>
                            <a:schemeClr val="bg1">
                              <a:lumMod val="95000"/>
                            </a:schemeClr>
                          </a:solidFill>
                        </a:rPr>
                        <a:t>Succeeds</a:t>
                      </a:r>
                    </a:p>
                  </a:txBody>
                  <a:tcPr marL="68580" marR="68580" marT="34290" marB="34290">
                    <a:solidFill>
                      <a:schemeClr val="accent5">
                        <a:lumMod val="75000"/>
                      </a:schemeClr>
                    </a:solidFill>
                  </a:tcPr>
                </a:tc>
                <a:tc>
                  <a:txBody>
                    <a:bodyPr/>
                    <a:lstStyle/>
                    <a:p>
                      <a:pPr algn="ctr"/>
                      <a:r>
                        <a:rPr lang="en-US" sz="1000" dirty="0">
                          <a:solidFill>
                            <a:schemeClr val="bg1">
                              <a:lumMod val="95000"/>
                            </a:schemeClr>
                          </a:solidFill>
                        </a:rPr>
                        <a:t>Fails</a:t>
                      </a:r>
                      <a:r>
                        <a:rPr lang="en-US" sz="1000" baseline="0" dirty="0">
                          <a:solidFill>
                            <a:schemeClr val="bg1">
                              <a:lumMod val="95000"/>
                            </a:schemeClr>
                          </a:solidFill>
                        </a:rPr>
                        <a:t> </a:t>
                      </a:r>
                      <a:endParaRPr lang="en-US" sz="1000" dirty="0">
                        <a:solidFill>
                          <a:schemeClr val="bg1">
                            <a:lumMod val="95000"/>
                          </a:schemeClr>
                        </a:solidFill>
                      </a:endParaRPr>
                    </a:p>
                  </a:txBody>
                  <a:tcPr marL="68580" marR="68580" marT="34290" marB="34290">
                    <a:solidFill>
                      <a:schemeClr val="accent5">
                        <a:lumMod val="75000"/>
                      </a:schemeClr>
                    </a:solidFill>
                  </a:tcPr>
                </a:tc>
                <a:extLst>
                  <a:ext uri="{0D108BD9-81ED-4DB2-BD59-A6C34878D82A}">
                    <a16:rowId xmlns:a16="http://schemas.microsoft.com/office/drawing/2014/main" val="2195784739"/>
                  </a:ext>
                </a:extLst>
              </a:tr>
              <a:tr h="252158">
                <a:tc>
                  <a:txBody>
                    <a:bodyPr/>
                    <a:lstStyle/>
                    <a:p>
                      <a:pPr algn="ctr"/>
                      <a:r>
                        <a:rPr lang="en-US" sz="1000" dirty="0"/>
                        <a:t>Commit to message </a:t>
                      </a:r>
                    </a:p>
                  </a:txBody>
                  <a:tcPr marL="68580" marR="68580" marT="34290" marB="34290">
                    <a:noFill/>
                  </a:tcPr>
                </a:tc>
                <a:tc>
                  <a:txBody>
                    <a:bodyPr/>
                    <a:lstStyle/>
                    <a:p>
                      <a:pPr algn="ctr"/>
                      <a:r>
                        <a:rPr lang="en-US" sz="1000" dirty="0"/>
                        <a:t>R &gt; 0</a:t>
                      </a:r>
                    </a:p>
                  </a:txBody>
                  <a:tcPr marL="68580" marR="68580" marT="34290" marB="34290"/>
                </a:tc>
                <a:tc>
                  <a:txBody>
                    <a:bodyPr/>
                    <a:lstStyle/>
                    <a:p>
                      <a:pPr algn="ctr"/>
                      <a:r>
                        <a:rPr lang="en-US" sz="1000" dirty="0"/>
                        <a:t>-c</a:t>
                      </a:r>
                      <a:r>
                        <a:rPr lang="en-US" sz="1000" baseline="0" dirty="0"/>
                        <a:t> &lt; 0</a:t>
                      </a:r>
                      <a:endParaRPr lang="en-US" sz="1000" dirty="0"/>
                    </a:p>
                  </a:txBody>
                  <a:tcPr marL="68580" marR="68580" marT="34290" marB="34290"/>
                </a:tc>
                <a:extLst>
                  <a:ext uri="{0D108BD9-81ED-4DB2-BD59-A6C34878D82A}">
                    <a16:rowId xmlns:a16="http://schemas.microsoft.com/office/drawing/2014/main" val="2339638517"/>
                  </a:ext>
                </a:extLst>
              </a:tr>
              <a:tr h="252158">
                <a:tc>
                  <a:txBody>
                    <a:bodyPr/>
                    <a:lstStyle/>
                    <a:p>
                      <a:pPr algn="ctr"/>
                      <a:r>
                        <a:rPr lang="en-US" sz="1000" dirty="0"/>
                        <a:t>Not commit to message</a:t>
                      </a:r>
                    </a:p>
                  </a:txBody>
                  <a:tcPr marL="68580" marR="68580" marT="34290" marB="34290">
                    <a:noFill/>
                  </a:tcPr>
                </a:tc>
                <a:tc>
                  <a:txBody>
                    <a:bodyPr/>
                    <a:lstStyle/>
                    <a:p>
                      <a:pPr algn="ctr"/>
                      <a:r>
                        <a:rPr lang="en-US" sz="1000" dirty="0"/>
                        <a:t>0</a:t>
                      </a:r>
                    </a:p>
                  </a:txBody>
                  <a:tcPr marL="68580" marR="68580" marT="34290" marB="34290"/>
                </a:tc>
                <a:tc>
                  <a:txBody>
                    <a:bodyPr/>
                    <a:lstStyle/>
                    <a:p>
                      <a:pPr algn="ctr"/>
                      <a:r>
                        <a:rPr lang="en-US" sz="1000" dirty="0"/>
                        <a:t>0</a:t>
                      </a:r>
                    </a:p>
                  </a:txBody>
                  <a:tcPr marL="68580" marR="68580" marT="34290" marB="34290"/>
                </a:tc>
                <a:extLst>
                  <a:ext uri="{0D108BD9-81ED-4DB2-BD59-A6C34878D82A}">
                    <a16:rowId xmlns:a16="http://schemas.microsoft.com/office/drawing/2014/main" val="1708090265"/>
                  </a:ext>
                </a:extLst>
              </a:tr>
            </a:tbl>
          </a:graphicData>
        </a:graphic>
      </p:graphicFrame>
      <p:graphicFrame>
        <p:nvGraphicFramePr>
          <p:cNvPr id="26" name="Content Placeholder 13">
            <a:extLst>
              <a:ext uri="{FF2B5EF4-FFF2-40B4-BE49-F238E27FC236}">
                <a16:creationId xmlns:a16="http://schemas.microsoft.com/office/drawing/2014/main" id="{21948140-D503-4708-A282-2B34A24DA3DD}"/>
              </a:ext>
            </a:extLst>
          </p:cNvPr>
          <p:cNvGraphicFramePr>
            <a:graphicFrameLocks/>
          </p:cNvGraphicFramePr>
          <p:nvPr/>
        </p:nvGraphicFramePr>
        <p:xfrm>
          <a:off x="6388768" y="1961771"/>
          <a:ext cx="2574758"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900872AA-F1E5-4C10-96F5-949B72EEF49A}"/>
              </a:ext>
            </a:extLst>
          </p:cNvPr>
          <p:cNvSpPr txBox="1"/>
          <p:nvPr/>
        </p:nvSpPr>
        <p:spPr>
          <a:xfrm>
            <a:off x="7569927" y="2226469"/>
            <a:ext cx="209006" cy="369332"/>
          </a:xfrm>
          <a:prstGeom prst="rect">
            <a:avLst/>
          </a:prstGeom>
          <a:noFill/>
        </p:spPr>
        <p:txBody>
          <a:bodyPr wrap="square" rtlCol="0">
            <a:spAutoFit/>
          </a:bodyPr>
          <a:lstStyle/>
          <a:p>
            <a:pPr defTabSz="685800"/>
            <a:r>
              <a:rPr lang="en-US" i="1" dirty="0">
                <a:solidFill>
                  <a:srgbClr val="4472C4">
                    <a:lumMod val="75000"/>
                  </a:srgbClr>
                </a:solidFill>
                <a:latin typeface="Calibri" panose="020F0502020204030204"/>
              </a:rPr>
              <a:t>?</a:t>
            </a:r>
          </a:p>
        </p:txBody>
      </p:sp>
      <p:sp>
        <p:nvSpPr>
          <p:cNvPr id="8" name="TextBox 7">
            <a:extLst>
              <a:ext uri="{FF2B5EF4-FFF2-40B4-BE49-F238E27FC236}">
                <a16:creationId xmlns:a16="http://schemas.microsoft.com/office/drawing/2014/main" id="{7CE70EC8-FE51-423E-AF50-42455E57E6D4}"/>
              </a:ext>
            </a:extLst>
          </p:cNvPr>
          <p:cNvSpPr txBox="1"/>
          <p:nvPr/>
        </p:nvSpPr>
        <p:spPr>
          <a:xfrm>
            <a:off x="8461467" y="3160130"/>
            <a:ext cx="209006" cy="369332"/>
          </a:xfrm>
          <a:prstGeom prst="rect">
            <a:avLst/>
          </a:prstGeom>
          <a:noFill/>
        </p:spPr>
        <p:txBody>
          <a:bodyPr wrap="square" rtlCol="0">
            <a:spAutoFit/>
          </a:bodyPr>
          <a:lstStyle/>
          <a:p>
            <a:pPr defTabSz="685800"/>
            <a:r>
              <a:rPr lang="en-US" i="1" dirty="0">
                <a:solidFill>
                  <a:srgbClr val="4472C4">
                    <a:lumMod val="75000"/>
                  </a:srgbClr>
                </a:solidFill>
                <a:latin typeface="Calibri" panose="020F0502020204030204"/>
              </a:rPr>
              <a:t>?</a:t>
            </a:r>
          </a:p>
        </p:txBody>
      </p:sp>
      <p:sp>
        <p:nvSpPr>
          <p:cNvPr id="9" name="TextBox 8">
            <a:extLst>
              <a:ext uri="{FF2B5EF4-FFF2-40B4-BE49-F238E27FC236}">
                <a16:creationId xmlns:a16="http://schemas.microsoft.com/office/drawing/2014/main" id="{572E2571-6991-4C74-B0AB-6B7EA74FBEEF}"/>
              </a:ext>
            </a:extLst>
          </p:cNvPr>
          <p:cNvSpPr txBox="1"/>
          <p:nvPr/>
        </p:nvSpPr>
        <p:spPr>
          <a:xfrm>
            <a:off x="7569927" y="4045139"/>
            <a:ext cx="209006" cy="369332"/>
          </a:xfrm>
          <a:prstGeom prst="rect">
            <a:avLst/>
          </a:prstGeom>
          <a:noFill/>
        </p:spPr>
        <p:txBody>
          <a:bodyPr wrap="square" rtlCol="0">
            <a:spAutoFit/>
          </a:bodyPr>
          <a:lstStyle/>
          <a:p>
            <a:pPr defTabSz="685800"/>
            <a:r>
              <a:rPr lang="en-US" i="1" dirty="0">
                <a:solidFill>
                  <a:srgbClr val="4472C4">
                    <a:lumMod val="75000"/>
                  </a:srgbClr>
                </a:solidFill>
                <a:latin typeface="Calibri" panose="020F0502020204030204"/>
              </a:rPr>
              <a:t>?</a:t>
            </a:r>
          </a:p>
        </p:txBody>
      </p:sp>
      <p:sp>
        <p:nvSpPr>
          <p:cNvPr id="10" name="TextBox 9">
            <a:extLst>
              <a:ext uri="{FF2B5EF4-FFF2-40B4-BE49-F238E27FC236}">
                <a16:creationId xmlns:a16="http://schemas.microsoft.com/office/drawing/2014/main" id="{DBF10CD7-8DA9-4BA3-A892-3A75887B8121}"/>
              </a:ext>
            </a:extLst>
          </p:cNvPr>
          <p:cNvSpPr txBox="1"/>
          <p:nvPr/>
        </p:nvSpPr>
        <p:spPr>
          <a:xfrm>
            <a:off x="6671426" y="3179726"/>
            <a:ext cx="209006" cy="369332"/>
          </a:xfrm>
          <a:prstGeom prst="rect">
            <a:avLst/>
          </a:prstGeom>
          <a:noFill/>
        </p:spPr>
        <p:txBody>
          <a:bodyPr wrap="square" rtlCol="0">
            <a:spAutoFit/>
          </a:bodyPr>
          <a:lstStyle/>
          <a:p>
            <a:pPr defTabSz="685800"/>
            <a:r>
              <a:rPr lang="en-US" i="1" dirty="0">
                <a:solidFill>
                  <a:srgbClr val="4472C4">
                    <a:lumMod val="75000"/>
                  </a:srgbClr>
                </a:solidFill>
                <a:latin typeface="Calibri" panose="020F0502020204030204"/>
              </a:rPr>
              <a:t>?</a:t>
            </a:r>
          </a:p>
        </p:txBody>
      </p:sp>
    </p:spTree>
    <p:extLst>
      <p:ext uri="{BB962C8B-B14F-4D97-AF65-F5344CB8AC3E}">
        <p14:creationId xmlns:p14="http://schemas.microsoft.com/office/powerpoint/2010/main" val="202488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D89EB-8621-BA46-8B81-843DAFC4AE92}"/>
              </a:ext>
            </a:extLst>
          </p:cNvPr>
          <p:cNvSpPr>
            <a:spLocks noGrp="1"/>
          </p:cNvSpPr>
          <p:nvPr>
            <p:ph type="title"/>
          </p:nvPr>
        </p:nvSpPr>
        <p:spPr/>
        <p:txBody>
          <a:bodyPr/>
          <a:lstStyle/>
          <a:p>
            <a:r>
              <a:rPr lang="en-US" dirty="0"/>
              <a:t>Ambiguity aversion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C37B561-4011-844B-A46A-25048AD1F6DC}"/>
                  </a:ext>
                </a:extLst>
              </p:cNvPr>
              <p:cNvSpPr>
                <a:spLocks noGrp="1"/>
              </p:cNvSpPr>
              <p:nvPr>
                <p:ph idx="1"/>
              </p:nvPr>
            </p:nvSpPr>
            <p:spPr/>
            <p:txBody>
              <a:bodyPr>
                <a:normAutofit/>
              </a:bodyPr>
              <a:lstStyle/>
              <a:p>
                <a:r>
                  <a:rPr lang="en-US" dirty="0"/>
                  <a:t>Rational nodes are ambiguity averse towards Byzantine strategies</a:t>
                </a:r>
              </a:p>
              <a:p>
                <a:pPr lvl="1"/>
                <a:r>
                  <a:rPr lang="en-US" dirty="0"/>
                  <a:t>“assume worst case scenario”</a:t>
                </a:r>
              </a:p>
              <a:p>
                <a:r>
                  <a:rPr lang="en-US" dirty="0"/>
                  <a:t>Formally, a rational node </a:t>
                </a:r>
                <a14:m>
                  <m:oMath xmlns:m="http://schemas.openxmlformats.org/officeDocument/2006/math">
                    <m:r>
                      <a:rPr lang="en-US" b="0" i="1" smtClean="0">
                        <a:latin typeface="Cambria Math" panose="02040503050406030204" pitchFamily="18" charset="0"/>
                        <a:ea typeface="Cambria Math" panose="02040503050406030204" pitchFamily="18" charset="0"/>
                      </a:rPr>
                      <m:t>𝑖</m:t>
                    </m:r>
                  </m:oMath>
                </a14:m>
                <a:r>
                  <a:rPr lang="en-US" dirty="0"/>
                  <a:t> at any information set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𝑖</m:t>
                        </m:r>
                      </m:sub>
                    </m:sSub>
                  </m:oMath>
                </a14:m>
                <a:r>
                  <a:rPr lang="en-US" dirty="0"/>
                  <a:t> facing all possible Byzantine strategies in </a:t>
                </a:r>
                <a14:m>
                  <m:oMath xmlns:m="http://schemas.openxmlformats.org/officeDocument/2006/math">
                    <m:r>
                      <a:rPr lang="en-US" i="1">
                        <a:latin typeface="Cambria Math" panose="02040503050406030204" pitchFamily="18" charset="0"/>
                        <a:ea typeface="Cambria Math" panose="02040503050406030204" pitchFamily="18" charset="0"/>
                      </a:rPr>
                      <m:t>ℬ</m:t>
                    </m:r>
                  </m:oMath>
                </a14:m>
                <a:r>
                  <a:rPr lang="en-US" dirty="0"/>
                  <a:t> chooses action </a:t>
                </a:r>
                <a:r>
                  <a:rPr lang="en-US" i="1" dirty="0"/>
                  <a:t>a</a:t>
                </a:r>
                <a:r>
                  <a:rPr lang="en-US" i="1" baseline="-25000" dirty="0"/>
                  <a:t>i</a:t>
                </a:r>
                <a:r>
                  <a:rPr lang="en-US" dirty="0"/>
                  <a:t> to maximize</a:t>
                </a:r>
              </a:p>
              <a:p>
                <a:pPr lvl="1"/>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solidFill>
                                    <a:srgbClr val="FF0000"/>
                                  </a:solidFill>
                                  <a:latin typeface="Cambria Math" panose="02040503050406030204" pitchFamily="18" charset="0"/>
                                </a:rPr>
                              </m:ctrlPr>
                            </m:limLowPr>
                            <m:e>
                              <m:r>
                                <m:rPr>
                                  <m:sty m:val="p"/>
                                </m:rPr>
                                <a:rPr lang="en-US" b="0" i="0" smtClean="0">
                                  <a:solidFill>
                                    <a:srgbClr val="FF0000"/>
                                  </a:solidFill>
                                  <a:latin typeface="Cambria Math" panose="02040503050406030204" pitchFamily="18" charset="0"/>
                                </a:rPr>
                                <m:t>min</m:t>
                              </m:r>
                            </m:e>
                            <m:lim>
                              <m:r>
                                <a:rPr lang="en-US" b="0" i="1" smtClean="0">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ℬ</m:t>
                              </m:r>
                            </m:lim>
                          </m:limLow>
                        </m:fName>
                        <m:e>
                          <m:r>
                            <m:rPr>
                              <m:sty m:val="p"/>
                            </m:rPr>
                            <a:rPr lang="el-GR" b="0" i="1" smtClean="0">
                              <a:latin typeface="Cambria Math" panose="02040503050406030204" pitchFamily="18" charset="0"/>
                              <a:ea typeface="Cambria Math" panose="02040503050406030204" pitchFamily="18" charset="0"/>
                            </a:rPr>
                            <m:t>Ε</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𝑢</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e>
                      </m:func>
                    </m:oMath>
                  </m:oMathPara>
                </a14:m>
                <a:endParaRPr lang="en-US" dirty="0"/>
              </a:p>
              <a:p>
                <a:pPr lvl="1"/>
                <a:endParaRPr lang="en-US" dirty="0"/>
              </a:p>
              <a:p>
                <a:r>
                  <a:rPr lang="en-US" dirty="0">
                    <a:solidFill>
                      <a:schemeClr val="bg1"/>
                    </a:solidFill>
                  </a:rPr>
                  <a:t>if </a:t>
                </a:r>
                <a14:m>
                  <m:oMath xmlns:m="http://schemas.openxmlformats.org/officeDocument/2006/math">
                    <m:r>
                      <a:rPr lang="en-US" b="0" i="1" smtClean="0">
                        <a:solidFill>
                          <a:schemeClr val="bg1"/>
                        </a:solidFill>
                        <a:latin typeface="Cambria Math" panose="02040503050406030204" pitchFamily="18" charset="0"/>
                      </a:rPr>
                      <m:t>∃</m:t>
                    </m:r>
                  </m:oMath>
                </a14:m>
                <a:r>
                  <a:rPr lang="en-US" dirty="0">
                    <a:solidFill>
                      <a:schemeClr val="bg1"/>
                    </a:solidFill>
                  </a:rPr>
                  <a:t> a Byzantine strategy profile consistent with </a:t>
                </a:r>
                <a14:m>
                  <m:oMath xmlns:m="http://schemas.openxmlformats.org/officeDocument/2006/math">
                    <m:sSub>
                      <m:sSubPr>
                        <m:ctrlPr>
                          <a:rPr lang="en-US" i="1">
                            <a:solidFill>
                              <a:schemeClr val="bg1"/>
                            </a:solidFill>
                            <a:latin typeface="Cambria Math" panose="02040503050406030204" pitchFamily="18" charset="0"/>
                            <a:ea typeface="Cambria Math" panose="02040503050406030204" pitchFamily="18" charset="0"/>
                          </a:rPr>
                        </m:ctrlPr>
                      </m:sSubPr>
                      <m:e>
                        <m:r>
                          <a:rPr lang="en-US" i="1">
                            <a:solidFill>
                              <a:schemeClr val="bg1"/>
                            </a:solidFill>
                            <a:latin typeface="Cambria Math" panose="02040503050406030204" pitchFamily="18" charset="0"/>
                            <a:ea typeface="Cambria Math" panose="02040503050406030204" pitchFamily="18" charset="0"/>
                          </a:rPr>
                          <m:t>𝐼</m:t>
                        </m:r>
                      </m:e>
                      <m:sub>
                        <m:r>
                          <a:rPr lang="en-US" i="1">
                            <a:solidFill>
                              <a:schemeClr val="bg1"/>
                            </a:solidFill>
                            <a:latin typeface="Cambria Math" panose="02040503050406030204" pitchFamily="18" charset="0"/>
                            <a:ea typeface="Cambria Math" panose="02040503050406030204" pitchFamily="18" charset="0"/>
                          </a:rPr>
                          <m:t>𝑖</m:t>
                        </m:r>
                      </m:sub>
                    </m:sSub>
                  </m:oMath>
                </a14:m>
                <a:r>
                  <a:rPr lang="en-US" dirty="0">
                    <a:solidFill>
                      <a:schemeClr val="bg1"/>
                    </a:solidFill>
                  </a:rPr>
                  <a:t> such that a positive measure of rational nodes does not commit, then </a:t>
                </a:r>
                <a14:m>
                  <m:oMath xmlns:m="http://schemas.openxmlformats.org/officeDocument/2006/math">
                    <m:r>
                      <a:rPr lang="en-US" b="0" i="1" dirty="0" smtClean="0">
                        <a:solidFill>
                          <a:schemeClr val="bg1"/>
                        </a:solidFill>
                        <a:latin typeface="Cambria Math" panose="02040503050406030204" pitchFamily="18" charset="0"/>
                      </a:rPr>
                      <m:t>𝑖</m:t>
                    </m:r>
                  </m:oMath>
                </a14:m>
                <a:r>
                  <a:rPr lang="en-US" dirty="0">
                    <a:solidFill>
                      <a:schemeClr val="bg1"/>
                    </a:solidFill>
                  </a:rPr>
                  <a:t> will not commit</a:t>
                </a:r>
              </a:p>
            </p:txBody>
          </p:sp>
        </mc:Choice>
        <mc:Fallback xmlns="">
          <p:sp>
            <p:nvSpPr>
              <p:cNvPr id="3" name="Content Placeholder 2">
                <a:extLst>
                  <a:ext uri="{FF2B5EF4-FFF2-40B4-BE49-F238E27FC236}">
                    <a16:creationId xmlns:a16="http://schemas.microsoft.com/office/drawing/2014/main" id="{AC37B561-4011-844B-A46A-25048AD1F6DC}"/>
                  </a:ext>
                </a:extLst>
              </p:cNvPr>
              <p:cNvSpPr>
                <a:spLocks noGrp="1" noRot="1" noChangeAspect="1" noMove="1" noResize="1" noEditPoints="1" noAdjustHandles="1" noChangeArrowheads="1" noChangeShapeType="1" noTextEdit="1"/>
              </p:cNvSpPr>
              <p:nvPr>
                <p:ph idx="1"/>
              </p:nvPr>
            </p:nvSpPr>
            <p:spPr>
              <a:blipFill>
                <a:blip r:embed="rId2"/>
                <a:stretch>
                  <a:fillRect l="-1043" t="-2241" r="-464"/>
                </a:stretch>
              </a:blipFill>
            </p:spPr>
            <p:txBody>
              <a:bodyPr/>
              <a:lstStyle/>
              <a:p>
                <a:r>
                  <a:rPr lang="en-US">
                    <a:noFill/>
                  </a:rPr>
                  <a:t> </a:t>
                </a:r>
              </a:p>
            </p:txBody>
          </p:sp>
        </mc:Fallback>
      </mc:AlternateContent>
    </p:spTree>
    <p:extLst>
      <p:ext uri="{BB962C8B-B14F-4D97-AF65-F5344CB8AC3E}">
        <p14:creationId xmlns:p14="http://schemas.microsoft.com/office/powerpoint/2010/main" val="848462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Characterizing all symmetric equilibria</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28649" y="2226469"/>
                <a:ext cx="8272896" cy="3263504"/>
              </a:xfrm>
            </p:spPr>
            <p:txBody>
              <a:bodyPr>
                <a:normAutofit lnSpcReduction="10000"/>
              </a:bodyPr>
              <a:lstStyle/>
              <a:p>
                <a:pPr marL="0" indent="0">
                  <a:buNone/>
                </a:pPr>
                <a:r>
                  <a:rPr lang="en-US" dirty="0"/>
                  <a:t>Consider a </a:t>
                </a:r>
                <a:r>
                  <a:rPr lang="en-US" b="1" dirty="0"/>
                  <a:t>candidate symmetric equilibrium</a:t>
                </a:r>
                <a:r>
                  <a:rPr lang="en-US" dirty="0"/>
                  <a:t> in which </a:t>
                </a:r>
              </a:p>
              <a:p>
                <a:r>
                  <a:rPr lang="en-US" dirty="0"/>
                  <a:t>a rational leader sends message to each backup with prob. </a:t>
                </a:r>
                <a:r>
                  <a:rPr lang="en-US" i="1" dirty="0">
                    <a:solidFill>
                      <a:srgbClr val="FF0000"/>
                    </a:solidFill>
                  </a:rPr>
                  <a:t>p</a:t>
                </a:r>
                <a:endParaRPr lang="en-US" dirty="0">
                  <a:solidFill>
                    <a:srgbClr val="FF0000"/>
                  </a:solidFill>
                </a:endParaRPr>
              </a:p>
              <a:p>
                <a:r>
                  <a:rPr lang="en-US" dirty="0"/>
                  <a:t>a rational backup forwards message (if received) with prob. </a:t>
                </a:r>
                <a:r>
                  <a:rPr lang="en-US" i="1" dirty="0">
                    <a:solidFill>
                      <a:srgbClr val="FF0000"/>
                    </a:solidFill>
                  </a:rPr>
                  <a:t>q</a:t>
                </a:r>
                <a:r>
                  <a:rPr lang="en-US" dirty="0"/>
                  <a:t> </a:t>
                </a:r>
              </a:p>
              <a:p>
                <a:r>
                  <a:rPr lang="en-US" dirty="0"/>
                  <a:t>a backup commits </a:t>
                </a:r>
                <a:r>
                  <a:rPr lang="en-US" dirty="0" err="1"/>
                  <a:t>iff</a:t>
                </a:r>
                <a:r>
                  <a:rPr lang="en-US" dirty="0"/>
                  <a:t> receiving</a:t>
                </a:r>
              </a:p>
              <a:p>
                <a:pPr marL="342900" lvl="1" indent="0">
                  <a:buNone/>
                </a:pPr>
                <a:r>
                  <a:rPr lang="en-US" i="1" dirty="0">
                    <a:solidFill>
                      <a:srgbClr val="FF0000"/>
                    </a:solidFill>
                  </a:rPr>
                  <a:t>k </a:t>
                </a:r>
                <a:r>
                  <a:rPr lang="en-US" dirty="0">
                    <a:solidFill>
                      <a:srgbClr val="FF0000"/>
                    </a:solidFill>
                  </a:rPr>
                  <a:t>∈</a:t>
                </a:r>
                <a:r>
                  <a:rPr lang="en-US" i="1" dirty="0">
                    <a:solidFill>
                      <a:srgbClr val="FF0000"/>
                    </a:solidFill>
                  </a:rPr>
                  <a:t> </a:t>
                </a:r>
                <a14:m>
                  <m:oMath xmlns:m="http://schemas.openxmlformats.org/officeDocument/2006/math">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𝐸</m:t>
                        </m:r>
                      </m:e>
                      <m:sup>
                        <m:r>
                          <a:rPr lang="en-US" b="0" i="1" smtClean="0">
                            <a:solidFill>
                              <a:srgbClr val="FF0000"/>
                            </a:solidFill>
                            <a:latin typeface="Cambria Math" panose="02040503050406030204" pitchFamily="18" charset="0"/>
                          </a:rPr>
                          <m:t>1</m:t>
                        </m:r>
                      </m:sup>
                    </m:sSup>
                  </m:oMath>
                </a14:m>
                <a:r>
                  <a:rPr lang="en-US" dirty="0">
                    <a:solidFill>
                      <a:srgbClr val="FF0000"/>
                    </a:solidFill>
                  </a:rPr>
                  <a:t>⊂</a:t>
                </a:r>
                <a:r>
                  <a:rPr lang="en-US" i="1" dirty="0">
                    <a:solidFill>
                      <a:srgbClr val="FF0000"/>
                    </a:solidFill>
                  </a:rPr>
                  <a:t> </a:t>
                </a:r>
                <a:r>
                  <a:rPr lang="en-US" dirty="0">
                    <a:solidFill>
                      <a:srgbClr val="FF0000"/>
                    </a:solidFill>
                  </a:rPr>
                  <a:t>[0, </a:t>
                </a:r>
                <a:r>
                  <a:rPr lang="en-US" i="1" dirty="0">
                    <a:solidFill>
                      <a:srgbClr val="FF0000"/>
                    </a:solidFill>
                  </a:rPr>
                  <a:t>(n − f) q + f</a:t>
                </a:r>
                <a:r>
                  <a:rPr lang="en-US" dirty="0">
                    <a:solidFill>
                      <a:srgbClr val="FF0000"/>
                    </a:solidFill>
                  </a:rPr>
                  <a:t>]</a:t>
                </a:r>
                <a:r>
                  <a:rPr lang="en-US" i="1" dirty="0">
                    <a:solidFill>
                      <a:srgbClr val="FF0000"/>
                    </a:solidFill>
                  </a:rPr>
                  <a:t> </a:t>
                </a:r>
                <a:r>
                  <a:rPr lang="en-US" dirty="0"/>
                  <a:t>messages, with one from the leader; or </a:t>
                </a:r>
              </a:p>
              <a:p>
                <a:pPr marL="342900" lvl="1" indent="0">
                  <a:buNone/>
                </a:pPr>
                <a:r>
                  <a:rPr lang="en-US" i="1" dirty="0">
                    <a:solidFill>
                      <a:srgbClr val="FF0000"/>
                    </a:solidFill>
                  </a:rPr>
                  <a:t>k </a:t>
                </a:r>
                <a:r>
                  <a:rPr lang="en-US" dirty="0">
                    <a:solidFill>
                      <a:srgbClr val="FF0000"/>
                    </a:solidFill>
                  </a:rPr>
                  <a:t>∈</a:t>
                </a:r>
                <a:r>
                  <a:rPr lang="en-US" i="1" dirty="0">
                    <a:solidFill>
                      <a:srgbClr val="FF0000"/>
                    </a:solidFill>
                  </a:rPr>
                  <a:t> </a:t>
                </a:r>
                <a14:m>
                  <m:oMath xmlns:m="http://schemas.openxmlformats.org/officeDocument/2006/math">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𝐸</m:t>
                        </m:r>
                      </m:e>
                      <m:sup>
                        <m:r>
                          <a:rPr lang="en-US" b="0" i="1" smtClean="0">
                            <a:solidFill>
                              <a:srgbClr val="FF0000"/>
                            </a:solidFill>
                            <a:latin typeface="Cambria Math" panose="02040503050406030204" pitchFamily="18" charset="0"/>
                          </a:rPr>
                          <m:t>0</m:t>
                        </m:r>
                      </m:sup>
                    </m:sSup>
                  </m:oMath>
                </a14:m>
                <a:r>
                  <a:rPr lang="en-US" dirty="0">
                    <a:solidFill>
                      <a:srgbClr val="FF0000"/>
                    </a:solidFill>
                  </a:rPr>
                  <a:t>⊂</a:t>
                </a:r>
                <a:r>
                  <a:rPr lang="en-US" i="1" dirty="0">
                    <a:solidFill>
                      <a:srgbClr val="FF0000"/>
                    </a:solidFill>
                  </a:rPr>
                  <a:t> </a:t>
                </a:r>
                <a:r>
                  <a:rPr lang="en-US" dirty="0">
                    <a:solidFill>
                      <a:srgbClr val="FF0000"/>
                    </a:solidFill>
                  </a:rPr>
                  <a:t>[0, </a:t>
                </a:r>
                <a:r>
                  <a:rPr lang="en-US" i="1" dirty="0">
                    <a:solidFill>
                      <a:srgbClr val="FF0000"/>
                    </a:solidFill>
                  </a:rPr>
                  <a:t>(n − f) q + f</a:t>
                </a:r>
                <a:r>
                  <a:rPr lang="en-US" dirty="0">
                    <a:solidFill>
                      <a:srgbClr val="FF0000"/>
                    </a:solidFill>
                  </a:rPr>
                  <a:t>]</a:t>
                </a:r>
                <a:r>
                  <a:rPr lang="en-US" i="1" dirty="0">
                    <a:solidFill>
                      <a:srgbClr val="FF0000"/>
                    </a:solidFill>
                  </a:rPr>
                  <a:t> </a:t>
                </a:r>
                <a:r>
                  <a:rPr lang="en-US" dirty="0"/>
                  <a:t>messages, none of which is from the leader.</a:t>
                </a:r>
              </a:p>
              <a:p>
                <a:endParaRPr lang="en-US" dirty="0"/>
              </a:p>
              <a:p>
                <a:r>
                  <a:rPr lang="en-US" dirty="0"/>
                  <a:t>If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𝐸</m:t>
                        </m:r>
                      </m:e>
                      <m:sup>
                        <m:r>
                          <a:rPr lang="en-US" i="1">
                            <a:latin typeface="Cambria Math" panose="02040503050406030204" pitchFamily="18" charset="0"/>
                          </a:rPr>
                          <m:t>1</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𝐸</m:t>
                        </m:r>
                      </m:e>
                      <m:sup>
                        <m:r>
                          <a:rPr lang="en-US" b="0" i="1" smtClean="0">
                            <a:latin typeface="Cambria Math" panose="02040503050406030204" pitchFamily="18" charset="0"/>
                          </a:rPr>
                          <m:t>0</m:t>
                        </m:r>
                      </m:sup>
                    </m:sSup>
                    <m:r>
                      <a:rPr lang="en-US" b="0" i="1" smtClean="0">
                        <a:latin typeface="Cambria Math" panose="02040503050406030204" pitchFamily="18" charset="0"/>
                      </a:rPr>
                      <m:t>=∅</m:t>
                    </m:r>
                  </m:oMath>
                </a14:m>
                <a:r>
                  <a:rPr lang="en-US" dirty="0"/>
                  <a:t>, then a </a:t>
                </a:r>
                <a:r>
                  <a:rPr lang="en-US" i="1" dirty="0"/>
                  <a:t>gridlock equilibrium</a:t>
                </a:r>
                <a:r>
                  <a:rPr lang="en-US" dirty="0"/>
                  <a:t> (failed consensus)</a:t>
                </a:r>
              </a:p>
              <a:p>
                <a:r>
                  <a:rPr lang="en-US" dirty="0"/>
                  <a:t>Our interest is in (successful) </a:t>
                </a:r>
                <a:r>
                  <a:rPr lang="en-US" i="1" dirty="0"/>
                  <a:t>consensus equilibrium</a:t>
                </a:r>
                <a:r>
                  <a:rPr lang="en-US" dirty="0"/>
                  <a:t> with </a:t>
                </a:r>
                <a:r>
                  <a:rPr lang="en-US" i="1" dirty="0"/>
                  <a:t>p </a:t>
                </a:r>
                <a:r>
                  <a:rPr lang="en-US" dirty="0"/>
                  <a:t>&gt; 0 and </a:t>
                </a:r>
                <a:r>
                  <a:rPr lang="en-US" i="1" dirty="0"/>
                  <a:t>q </a:t>
                </a:r>
                <a:r>
                  <a:rPr lang="en-US" dirty="0"/>
                  <a:t>&gt; 0</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28649" y="2226469"/>
                <a:ext cx="8272896" cy="3263504"/>
              </a:xfrm>
              <a:blipFill>
                <a:blip r:embed="rId3"/>
                <a:stretch>
                  <a:fillRect l="-884" t="-2799"/>
                </a:stretch>
              </a:blipFill>
            </p:spPr>
            <p:txBody>
              <a:bodyPr/>
              <a:lstStyle/>
              <a:p>
                <a:r>
                  <a:rPr lang="en-US">
                    <a:noFill/>
                  </a:rPr>
                  <a:t> </a:t>
                </a:r>
              </a:p>
            </p:txBody>
          </p:sp>
        </mc:Fallback>
      </mc:AlternateContent>
    </p:spTree>
    <p:extLst>
      <p:ext uri="{BB962C8B-B14F-4D97-AF65-F5344CB8AC3E}">
        <p14:creationId xmlns:p14="http://schemas.microsoft.com/office/powerpoint/2010/main" val="351140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071B366-508A-4D5D-B6E3-105DB156E099}"/>
              </a:ext>
            </a:extLst>
          </p:cNvPr>
          <p:cNvSpPr/>
          <p:nvPr/>
        </p:nvSpPr>
        <p:spPr>
          <a:xfrm>
            <a:off x="5170713" y="1412412"/>
            <a:ext cx="831671" cy="416868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9" name="Straight Arrow Connector 8">
            <a:extLst>
              <a:ext uri="{FF2B5EF4-FFF2-40B4-BE49-F238E27FC236}">
                <a16:creationId xmlns:a16="http://schemas.microsoft.com/office/drawing/2014/main" id="{7E2BE9A9-70E4-4BAF-8190-3D23DE556176}"/>
              </a:ext>
            </a:extLst>
          </p:cNvPr>
          <p:cNvCxnSpPr>
            <a:cxnSpLocks/>
          </p:cNvCxnSpPr>
          <p:nvPr/>
        </p:nvCxnSpPr>
        <p:spPr>
          <a:xfrm flipV="1">
            <a:off x="2400308" y="5581099"/>
            <a:ext cx="4470755" cy="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F921FD4-49D8-4EB6-B27A-A90F532807A0}"/>
              </a:ext>
            </a:extLst>
          </p:cNvPr>
          <p:cNvSpPr/>
          <p:nvPr/>
        </p:nvSpPr>
        <p:spPr>
          <a:xfrm>
            <a:off x="6616335" y="1035231"/>
            <a:ext cx="666206" cy="37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2E678B5A-3DC1-4696-83E5-42CB037896D8}"/>
                  </a:ext>
                </a:extLst>
              </p:cNvPr>
              <p:cNvSpPr txBox="1"/>
              <p:nvPr/>
            </p:nvSpPr>
            <p:spPr>
              <a:xfrm>
                <a:off x="6224452" y="5595291"/>
                <a:ext cx="783764" cy="366126"/>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oMath>
                  </m:oMathPara>
                </a14:m>
                <a:endParaRPr lang="en-US" sz="900" dirty="0">
                  <a:solidFill>
                    <a:prstClr val="black"/>
                  </a:solidFill>
                  <a:latin typeface="Calibri" panose="020F0502020204030204"/>
                </a:endParaRPr>
              </a:p>
            </p:txBody>
          </p:sp>
        </mc:Choice>
        <mc:Fallback>
          <p:sp>
            <p:nvSpPr>
              <p:cNvPr id="16" name="TextBox 15">
                <a:extLst>
                  <a:ext uri="{FF2B5EF4-FFF2-40B4-BE49-F238E27FC236}">
                    <a16:creationId xmlns:a16="http://schemas.microsoft.com/office/drawing/2014/main" id="{2E678B5A-3DC1-4696-83E5-42CB037896D8}"/>
                  </a:ext>
                </a:extLst>
              </p:cNvPr>
              <p:cNvSpPr txBox="1">
                <a:spLocks noRot="1" noChangeAspect="1" noMove="1" noResize="1" noEditPoints="1" noAdjustHandles="1" noChangeArrowheads="1" noChangeShapeType="1" noTextEdit="1"/>
              </p:cNvSpPr>
              <p:nvPr/>
            </p:nvSpPr>
            <p:spPr>
              <a:xfrm>
                <a:off x="6224452" y="5595291"/>
                <a:ext cx="783764" cy="36612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4F1B1259-F05A-4CCF-9797-2A4F9F9EBEEF}"/>
                  </a:ext>
                </a:extLst>
              </p:cNvPr>
              <p:cNvSpPr txBox="1"/>
              <p:nvPr/>
            </p:nvSpPr>
            <p:spPr>
              <a:xfrm>
                <a:off x="5467892" y="5359523"/>
                <a:ext cx="932905" cy="366126"/>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𝑝𝑞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𝑓𝑝</m:t>
                      </m:r>
                    </m:oMath>
                  </m:oMathPara>
                </a14:m>
                <a:endParaRPr lang="en-US" sz="900" dirty="0">
                  <a:solidFill>
                    <a:prstClr val="black"/>
                  </a:solidFill>
                  <a:latin typeface="Calibri" panose="020F0502020204030204"/>
                </a:endParaRPr>
              </a:p>
            </p:txBody>
          </p:sp>
        </mc:Choice>
        <mc:Fallback>
          <p:sp>
            <p:nvSpPr>
              <p:cNvPr id="20" name="TextBox 19">
                <a:extLst>
                  <a:ext uri="{FF2B5EF4-FFF2-40B4-BE49-F238E27FC236}">
                    <a16:creationId xmlns:a16="http://schemas.microsoft.com/office/drawing/2014/main" id="{4F1B1259-F05A-4CCF-9797-2A4F9F9EBEEF}"/>
                  </a:ext>
                </a:extLst>
              </p:cNvPr>
              <p:cNvSpPr txBox="1">
                <a:spLocks noRot="1" noChangeAspect="1" noMove="1" noResize="1" noEditPoints="1" noAdjustHandles="1" noChangeArrowheads="1" noChangeShapeType="1" noTextEdit="1"/>
              </p:cNvSpPr>
              <p:nvPr/>
            </p:nvSpPr>
            <p:spPr>
              <a:xfrm>
                <a:off x="5467892" y="5359523"/>
                <a:ext cx="932905" cy="366126"/>
              </a:xfrm>
              <a:prstGeom prst="rect">
                <a:avLst/>
              </a:prstGeom>
              <a:blipFill>
                <a:blip r:embed="rId4"/>
                <a:stretch>
                  <a:fillRect b="-1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6D95CEDA-31BA-4C54-AB6B-FE37ECF7F7C4}"/>
                  </a:ext>
                </a:extLst>
              </p:cNvPr>
              <p:cNvSpPr txBox="1"/>
              <p:nvPr/>
            </p:nvSpPr>
            <p:spPr>
              <a:xfrm>
                <a:off x="4610492" y="5601175"/>
                <a:ext cx="1104533" cy="230832"/>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𝑝𝑞</m:t>
                      </m:r>
                    </m:oMath>
                  </m:oMathPara>
                </a14:m>
                <a:endParaRPr lang="en-US" sz="900" dirty="0">
                  <a:solidFill>
                    <a:prstClr val="black"/>
                  </a:solidFill>
                  <a:latin typeface="Calibri" panose="020F0502020204030204"/>
                </a:endParaRPr>
              </a:p>
            </p:txBody>
          </p:sp>
        </mc:Choice>
        <mc:Fallback>
          <p:sp>
            <p:nvSpPr>
              <p:cNvPr id="21" name="TextBox 20">
                <a:extLst>
                  <a:ext uri="{FF2B5EF4-FFF2-40B4-BE49-F238E27FC236}">
                    <a16:creationId xmlns:a16="http://schemas.microsoft.com/office/drawing/2014/main" id="{6D95CEDA-31BA-4C54-AB6B-FE37ECF7F7C4}"/>
                  </a:ext>
                </a:extLst>
              </p:cNvPr>
              <p:cNvSpPr txBox="1">
                <a:spLocks noRot="1" noChangeAspect="1" noMove="1" noResize="1" noEditPoints="1" noAdjustHandles="1" noChangeArrowheads="1" noChangeShapeType="1" noTextEdit="1"/>
              </p:cNvSpPr>
              <p:nvPr/>
            </p:nvSpPr>
            <p:spPr>
              <a:xfrm>
                <a:off x="4610492" y="5601175"/>
                <a:ext cx="1104533" cy="230832"/>
              </a:xfrm>
              <a:prstGeom prst="rect">
                <a:avLst/>
              </a:prstGeom>
              <a:blipFill>
                <a:blip r:embed="rId5"/>
                <a:stretch>
                  <a:fillRect/>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53134858-3E5E-4301-B72E-7855A7C35875}"/>
              </a:ext>
            </a:extLst>
          </p:cNvPr>
          <p:cNvPicPr>
            <a:picLocks noChangeAspect="1"/>
          </p:cNvPicPr>
          <p:nvPr/>
        </p:nvPicPr>
        <p:blipFill>
          <a:blip r:embed="rId6"/>
          <a:stretch>
            <a:fillRect/>
          </a:stretch>
        </p:blipFill>
        <p:spPr>
          <a:xfrm>
            <a:off x="3539356" y="4844238"/>
            <a:ext cx="485775" cy="500063"/>
          </a:xfrm>
          <a:prstGeom prst="rect">
            <a:avLst/>
          </a:prstGeom>
        </p:spPr>
      </p:pic>
      <p:pic>
        <p:nvPicPr>
          <p:cNvPr id="28" name="Picture 27">
            <a:extLst>
              <a:ext uri="{FF2B5EF4-FFF2-40B4-BE49-F238E27FC236}">
                <a16:creationId xmlns:a16="http://schemas.microsoft.com/office/drawing/2014/main" id="{C55455E5-CADE-440F-A06E-845F5AF94A2C}"/>
              </a:ext>
            </a:extLst>
          </p:cNvPr>
          <p:cNvPicPr>
            <a:picLocks noChangeAspect="1"/>
          </p:cNvPicPr>
          <p:nvPr/>
        </p:nvPicPr>
        <p:blipFill>
          <a:blip r:embed="rId6"/>
          <a:stretch>
            <a:fillRect/>
          </a:stretch>
        </p:blipFill>
        <p:spPr>
          <a:xfrm>
            <a:off x="6066471" y="4844238"/>
            <a:ext cx="485775" cy="500063"/>
          </a:xfrm>
          <a:prstGeom prst="rect">
            <a:avLst/>
          </a:prstGeom>
        </p:spPr>
      </p:pic>
      <p:pic>
        <p:nvPicPr>
          <p:cNvPr id="29" name="Picture 2" descr="A Smile can Change the World - The Oxford Scientist">
            <a:extLst>
              <a:ext uri="{FF2B5EF4-FFF2-40B4-BE49-F238E27FC236}">
                <a16:creationId xmlns:a16="http://schemas.microsoft.com/office/drawing/2014/main" id="{1103F7B2-8A12-4828-A9DB-92BFAD28AAE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311007" y="4338842"/>
            <a:ext cx="551082" cy="5510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944120BD-6FF3-4BB4-89CA-45616A4BD7F6}"/>
              </a:ext>
            </a:extLst>
          </p:cNvPr>
          <p:cNvPicPr>
            <a:picLocks noChangeAspect="1"/>
          </p:cNvPicPr>
          <p:nvPr/>
        </p:nvPicPr>
        <p:blipFill>
          <a:blip r:embed="rId8"/>
          <a:stretch>
            <a:fillRect/>
          </a:stretch>
        </p:blipFill>
        <p:spPr>
          <a:xfrm>
            <a:off x="5318658" y="4832160"/>
            <a:ext cx="535781" cy="521494"/>
          </a:xfrm>
          <a:prstGeom prst="rect">
            <a:avLst/>
          </a:prstGeom>
        </p:spPr>
      </p:pic>
      <p:sp>
        <p:nvSpPr>
          <p:cNvPr id="31" name="Oval 30">
            <a:extLst>
              <a:ext uri="{FF2B5EF4-FFF2-40B4-BE49-F238E27FC236}">
                <a16:creationId xmlns:a16="http://schemas.microsoft.com/office/drawing/2014/main" id="{D5CAED8C-752D-49BD-8BBD-1EC94662D02D}"/>
              </a:ext>
            </a:extLst>
          </p:cNvPr>
          <p:cNvSpPr/>
          <p:nvPr/>
        </p:nvSpPr>
        <p:spPr>
          <a:xfrm>
            <a:off x="6603271" y="5568030"/>
            <a:ext cx="34289" cy="342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4" name="TextBox 33">
            <a:extLst>
              <a:ext uri="{FF2B5EF4-FFF2-40B4-BE49-F238E27FC236}">
                <a16:creationId xmlns:a16="http://schemas.microsoft.com/office/drawing/2014/main" id="{1F1E008A-9245-45AB-B02B-B48A4053F631}"/>
              </a:ext>
            </a:extLst>
          </p:cNvPr>
          <p:cNvSpPr txBox="1"/>
          <p:nvPr/>
        </p:nvSpPr>
        <p:spPr>
          <a:xfrm>
            <a:off x="6949437" y="5477218"/>
            <a:ext cx="1846390" cy="230832"/>
          </a:xfrm>
          <a:prstGeom prst="rect">
            <a:avLst/>
          </a:prstGeom>
          <a:noFill/>
        </p:spPr>
        <p:txBody>
          <a:bodyPr wrap="square" rtlCol="0">
            <a:spAutoFit/>
          </a:bodyPr>
          <a:lstStyle/>
          <a:p>
            <a:pPr defTabSz="685800"/>
            <a:r>
              <a:rPr lang="en-US" sz="900" dirty="0">
                <a:solidFill>
                  <a:prstClr val="black"/>
                </a:solidFill>
                <a:latin typeface="Calibri" panose="020F0502020204030204"/>
              </a:rPr>
              <a:t>#msg a rational backup receives</a:t>
            </a:r>
          </a:p>
        </p:txBody>
      </p:sp>
      <p:sp>
        <p:nvSpPr>
          <p:cNvPr id="35" name="Title 1">
            <a:extLst>
              <a:ext uri="{FF2B5EF4-FFF2-40B4-BE49-F238E27FC236}">
                <a16:creationId xmlns:a16="http://schemas.microsoft.com/office/drawing/2014/main" id="{70A51A0C-9129-4F2A-8576-5FC7AA06E059}"/>
              </a:ext>
            </a:extLst>
          </p:cNvPr>
          <p:cNvSpPr>
            <a:spLocks noGrp="1"/>
          </p:cNvSpPr>
          <p:nvPr>
            <p:ph type="title"/>
          </p:nvPr>
        </p:nvSpPr>
        <p:spPr>
          <a:xfrm>
            <a:off x="628650" y="1131094"/>
            <a:ext cx="7886700" cy="994172"/>
          </a:xfrm>
        </p:spPr>
        <p:txBody>
          <a:bodyPr/>
          <a:lstStyle/>
          <a:p>
            <a:r>
              <a:rPr lang="en-US" dirty="0"/>
              <a:t>Inferences </a:t>
            </a:r>
          </a:p>
        </p:txBody>
      </p:sp>
      <p:sp>
        <p:nvSpPr>
          <p:cNvPr id="2" name="TextBox 1">
            <a:extLst>
              <a:ext uri="{FF2B5EF4-FFF2-40B4-BE49-F238E27FC236}">
                <a16:creationId xmlns:a16="http://schemas.microsoft.com/office/drawing/2014/main" id="{D7E17A10-C870-2348-913F-993134653D47}"/>
              </a:ext>
            </a:extLst>
          </p:cNvPr>
          <p:cNvSpPr txBox="1"/>
          <p:nvPr/>
        </p:nvSpPr>
        <p:spPr>
          <a:xfrm>
            <a:off x="706582" y="1986767"/>
            <a:ext cx="1754006" cy="369332"/>
          </a:xfrm>
          <a:prstGeom prst="rect">
            <a:avLst/>
          </a:prstGeom>
          <a:noFill/>
        </p:spPr>
        <p:txBody>
          <a:bodyPr wrap="none" rtlCol="0">
            <a:spAutoFit/>
          </a:bodyPr>
          <a:lstStyle/>
          <a:p>
            <a:pPr defTabSz="685800"/>
            <a:r>
              <a:rPr lang="en-US" dirty="0">
                <a:solidFill>
                  <a:prstClr val="black"/>
                </a:solidFill>
                <a:latin typeface="Calibri" panose="020F0502020204030204"/>
              </a:rPr>
              <a:t>about the leader</a:t>
            </a:r>
          </a:p>
        </p:txBody>
      </p:sp>
    </p:spTree>
    <p:extLst>
      <p:ext uri="{BB962C8B-B14F-4D97-AF65-F5344CB8AC3E}">
        <p14:creationId xmlns:p14="http://schemas.microsoft.com/office/powerpoint/2010/main" val="123366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p:bldP spid="21" grpId="0"/>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071B366-508A-4D5D-B6E3-105DB156E099}"/>
              </a:ext>
            </a:extLst>
          </p:cNvPr>
          <p:cNvSpPr/>
          <p:nvPr/>
        </p:nvSpPr>
        <p:spPr>
          <a:xfrm>
            <a:off x="5170713" y="1412412"/>
            <a:ext cx="831671" cy="416868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88CB00E0-7355-49C8-ABBF-195AF74AB01C}"/>
              </a:ext>
            </a:extLst>
          </p:cNvPr>
          <p:cNvSpPr/>
          <p:nvPr/>
        </p:nvSpPr>
        <p:spPr>
          <a:xfrm>
            <a:off x="2393773" y="1412422"/>
            <a:ext cx="4222562" cy="4168682"/>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9" name="Straight Arrow Connector 8">
            <a:extLst>
              <a:ext uri="{FF2B5EF4-FFF2-40B4-BE49-F238E27FC236}">
                <a16:creationId xmlns:a16="http://schemas.microsoft.com/office/drawing/2014/main" id="{7E2BE9A9-70E4-4BAF-8190-3D23DE556176}"/>
              </a:ext>
            </a:extLst>
          </p:cNvPr>
          <p:cNvCxnSpPr>
            <a:cxnSpLocks/>
          </p:cNvCxnSpPr>
          <p:nvPr/>
        </p:nvCxnSpPr>
        <p:spPr>
          <a:xfrm flipV="1">
            <a:off x="2400308" y="5581099"/>
            <a:ext cx="4470755" cy="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23EA133-FF93-43B9-938A-69F3CA179DE3}"/>
              </a:ext>
            </a:extLst>
          </p:cNvPr>
          <p:cNvCxnSpPr>
            <a:cxnSpLocks/>
          </p:cNvCxnSpPr>
          <p:nvPr/>
        </p:nvCxnSpPr>
        <p:spPr>
          <a:xfrm flipV="1">
            <a:off x="2393772" y="1072781"/>
            <a:ext cx="2" cy="4508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F921FD4-49D8-4EB6-B27A-A90F532807A0}"/>
              </a:ext>
            </a:extLst>
          </p:cNvPr>
          <p:cNvSpPr/>
          <p:nvPr/>
        </p:nvSpPr>
        <p:spPr>
          <a:xfrm>
            <a:off x="6616335" y="1035231"/>
            <a:ext cx="666206" cy="37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2E678B5A-3DC1-4696-83E5-42CB037896D8}"/>
                  </a:ext>
                </a:extLst>
              </p:cNvPr>
              <p:cNvSpPr txBox="1"/>
              <p:nvPr/>
            </p:nvSpPr>
            <p:spPr>
              <a:xfrm>
                <a:off x="6224452" y="5595291"/>
                <a:ext cx="783764" cy="366126"/>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oMath>
                  </m:oMathPara>
                </a14:m>
                <a:endParaRPr lang="en-US" sz="900" dirty="0">
                  <a:solidFill>
                    <a:prstClr val="black"/>
                  </a:solidFill>
                  <a:latin typeface="Calibri" panose="020F0502020204030204"/>
                </a:endParaRPr>
              </a:p>
            </p:txBody>
          </p:sp>
        </mc:Choice>
        <mc:Fallback>
          <p:sp>
            <p:nvSpPr>
              <p:cNvPr id="16" name="TextBox 15">
                <a:extLst>
                  <a:ext uri="{FF2B5EF4-FFF2-40B4-BE49-F238E27FC236}">
                    <a16:creationId xmlns:a16="http://schemas.microsoft.com/office/drawing/2014/main" id="{2E678B5A-3DC1-4696-83E5-42CB037896D8}"/>
                  </a:ext>
                </a:extLst>
              </p:cNvPr>
              <p:cNvSpPr txBox="1">
                <a:spLocks noRot="1" noChangeAspect="1" noMove="1" noResize="1" noEditPoints="1" noAdjustHandles="1" noChangeArrowheads="1" noChangeShapeType="1" noTextEdit="1"/>
              </p:cNvSpPr>
              <p:nvPr/>
            </p:nvSpPr>
            <p:spPr>
              <a:xfrm>
                <a:off x="6224452" y="5595291"/>
                <a:ext cx="783764" cy="36612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4F1B1259-F05A-4CCF-9797-2A4F9F9EBEEF}"/>
                  </a:ext>
                </a:extLst>
              </p:cNvPr>
              <p:cNvSpPr txBox="1"/>
              <p:nvPr/>
            </p:nvSpPr>
            <p:spPr>
              <a:xfrm>
                <a:off x="5467892" y="5359523"/>
                <a:ext cx="932905" cy="366126"/>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𝑝𝑞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𝑓𝑝</m:t>
                      </m:r>
                    </m:oMath>
                  </m:oMathPara>
                </a14:m>
                <a:endParaRPr lang="en-US" sz="900" dirty="0">
                  <a:solidFill>
                    <a:prstClr val="black"/>
                  </a:solidFill>
                  <a:latin typeface="Calibri" panose="020F0502020204030204"/>
                </a:endParaRPr>
              </a:p>
            </p:txBody>
          </p:sp>
        </mc:Choice>
        <mc:Fallback>
          <p:sp>
            <p:nvSpPr>
              <p:cNvPr id="20" name="TextBox 19">
                <a:extLst>
                  <a:ext uri="{FF2B5EF4-FFF2-40B4-BE49-F238E27FC236}">
                    <a16:creationId xmlns:a16="http://schemas.microsoft.com/office/drawing/2014/main" id="{4F1B1259-F05A-4CCF-9797-2A4F9F9EBEEF}"/>
                  </a:ext>
                </a:extLst>
              </p:cNvPr>
              <p:cNvSpPr txBox="1">
                <a:spLocks noRot="1" noChangeAspect="1" noMove="1" noResize="1" noEditPoints="1" noAdjustHandles="1" noChangeArrowheads="1" noChangeShapeType="1" noTextEdit="1"/>
              </p:cNvSpPr>
              <p:nvPr/>
            </p:nvSpPr>
            <p:spPr>
              <a:xfrm>
                <a:off x="5467892" y="5359523"/>
                <a:ext cx="932905" cy="366126"/>
              </a:xfrm>
              <a:prstGeom prst="rect">
                <a:avLst/>
              </a:prstGeom>
              <a:blipFill>
                <a:blip r:embed="rId4"/>
                <a:stretch>
                  <a:fillRect b="-1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6D95CEDA-31BA-4C54-AB6B-FE37ECF7F7C4}"/>
                  </a:ext>
                </a:extLst>
              </p:cNvPr>
              <p:cNvSpPr txBox="1"/>
              <p:nvPr/>
            </p:nvSpPr>
            <p:spPr>
              <a:xfrm>
                <a:off x="4610492" y="5601175"/>
                <a:ext cx="1104533" cy="230832"/>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𝑝𝑞</m:t>
                      </m:r>
                    </m:oMath>
                  </m:oMathPara>
                </a14:m>
                <a:endParaRPr lang="en-US" sz="900" dirty="0">
                  <a:solidFill>
                    <a:prstClr val="black"/>
                  </a:solidFill>
                  <a:latin typeface="Calibri" panose="020F0502020204030204"/>
                </a:endParaRPr>
              </a:p>
            </p:txBody>
          </p:sp>
        </mc:Choice>
        <mc:Fallback>
          <p:sp>
            <p:nvSpPr>
              <p:cNvPr id="21" name="TextBox 20">
                <a:extLst>
                  <a:ext uri="{FF2B5EF4-FFF2-40B4-BE49-F238E27FC236}">
                    <a16:creationId xmlns:a16="http://schemas.microsoft.com/office/drawing/2014/main" id="{6D95CEDA-31BA-4C54-AB6B-FE37ECF7F7C4}"/>
                  </a:ext>
                </a:extLst>
              </p:cNvPr>
              <p:cNvSpPr txBox="1">
                <a:spLocks noRot="1" noChangeAspect="1" noMove="1" noResize="1" noEditPoints="1" noAdjustHandles="1" noChangeArrowheads="1" noChangeShapeType="1" noTextEdit="1"/>
              </p:cNvSpPr>
              <p:nvPr/>
            </p:nvSpPr>
            <p:spPr>
              <a:xfrm>
                <a:off x="4610492" y="5601175"/>
                <a:ext cx="1104533" cy="230832"/>
              </a:xfrm>
              <a:prstGeom prst="rect">
                <a:avLst/>
              </a:prstGeom>
              <a:blipFill>
                <a:blip r:embed="rId5"/>
                <a:stretch>
                  <a:fillRect/>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53134858-3E5E-4301-B72E-7855A7C35875}"/>
              </a:ext>
            </a:extLst>
          </p:cNvPr>
          <p:cNvPicPr>
            <a:picLocks noChangeAspect="1"/>
          </p:cNvPicPr>
          <p:nvPr/>
        </p:nvPicPr>
        <p:blipFill>
          <a:blip r:embed="rId6"/>
          <a:stretch>
            <a:fillRect/>
          </a:stretch>
        </p:blipFill>
        <p:spPr>
          <a:xfrm>
            <a:off x="3539356" y="4844238"/>
            <a:ext cx="485775" cy="500063"/>
          </a:xfrm>
          <a:prstGeom prst="rect">
            <a:avLst/>
          </a:prstGeom>
        </p:spPr>
      </p:pic>
      <p:pic>
        <p:nvPicPr>
          <p:cNvPr id="28" name="Picture 27">
            <a:extLst>
              <a:ext uri="{FF2B5EF4-FFF2-40B4-BE49-F238E27FC236}">
                <a16:creationId xmlns:a16="http://schemas.microsoft.com/office/drawing/2014/main" id="{C55455E5-CADE-440F-A06E-845F5AF94A2C}"/>
              </a:ext>
            </a:extLst>
          </p:cNvPr>
          <p:cNvPicPr>
            <a:picLocks noChangeAspect="1"/>
          </p:cNvPicPr>
          <p:nvPr/>
        </p:nvPicPr>
        <p:blipFill>
          <a:blip r:embed="rId6"/>
          <a:stretch>
            <a:fillRect/>
          </a:stretch>
        </p:blipFill>
        <p:spPr>
          <a:xfrm>
            <a:off x="6066471" y="4844238"/>
            <a:ext cx="485775" cy="500063"/>
          </a:xfrm>
          <a:prstGeom prst="rect">
            <a:avLst/>
          </a:prstGeom>
        </p:spPr>
      </p:pic>
      <p:pic>
        <p:nvPicPr>
          <p:cNvPr id="29" name="Picture 2" descr="A Smile can Change the World - The Oxford Scientist">
            <a:extLst>
              <a:ext uri="{FF2B5EF4-FFF2-40B4-BE49-F238E27FC236}">
                <a16:creationId xmlns:a16="http://schemas.microsoft.com/office/drawing/2014/main" id="{1103F7B2-8A12-4828-A9DB-92BFAD28AAE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311007" y="4338842"/>
            <a:ext cx="551082" cy="5510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944120BD-6FF3-4BB4-89CA-45616A4BD7F6}"/>
              </a:ext>
            </a:extLst>
          </p:cNvPr>
          <p:cNvPicPr>
            <a:picLocks noChangeAspect="1"/>
          </p:cNvPicPr>
          <p:nvPr/>
        </p:nvPicPr>
        <p:blipFill>
          <a:blip r:embed="rId8"/>
          <a:stretch>
            <a:fillRect/>
          </a:stretch>
        </p:blipFill>
        <p:spPr>
          <a:xfrm>
            <a:off x="5318658" y="4832160"/>
            <a:ext cx="535781" cy="521494"/>
          </a:xfrm>
          <a:prstGeom prst="rect">
            <a:avLst/>
          </a:prstGeom>
        </p:spPr>
      </p:pic>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6823A38E-6C1C-4149-9AB7-EE7A83E60870}"/>
                  </a:ext>
                </a:extLst>
              </p:cNvPr>
              <p:cNvSpPr txBox="1"/>
              <p:nvPr/>
            </p:nvSpPr>
            <p:spPr>
              <a:xfrm>
                <a:off x="1632865" y="1308543"/>
                <a:ext cx="783764" cy="366126"/>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oMath>
                  </m:oMathPara>
                </a14:m>
                <a:endParaRPr lang="en-US" sz="900" dirty="0">
                  <a:solidFill>
                    <a:prstClr val="black"/>
                  </a:solidFill>
                  <a:latin typeface="Calibri" panose="020F0502020204030204"/>
                </a:endParaRPr>
              </a:p>
            </p:txBody>
          </p:sp>
        </mc:Choice>
        <mc:Fallback>
          <p:sp>
            <p:nvSpPr>
              <p:cNvPr id="17" name="TextBox 16">
                <a:extLst>
                  <a:ext uri="{FF2B5EF4-FFF2-40B4-BE49-F238E27FC236}">
                    <a16:creationId xmlns:a16="http://schemas.microsoft.com/office/drawing/2014/main" id="{6823A38E-6C1C-4149-9AB7-EE7A83E60870}"/>
                  </a:ext>
                </a:extLst>
              </p:cNvPr>
              <p:cNvSpPr txBox="1">
                <a:spLocks noRot="1" noChangeAspect="1" noMove="1" noResize="1" noEditPoints="1" noAdjustHandles="1" noChangeArrowheads="1" noChangeShapeType="1" noTextEdit="1"/>
              </p:cNvSpPr>
              <p:nvPr/>
            </p:nvSpPr>
            <p:spPr>
              <a:xfrm>
                <a:off x="1632865" y="1308543"/>
                <a:ext cx="783764" cy="366126"/>
              </a:xfrm>
              <a:prstGeom prst="rect">
                <a:avLst/>
              </a:prstGeom>
              <a:blipFill>
                <a:blip r:embed="rId9"/>
                <a:stretch>
                  <a:fillRect/>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C67D4866-3B48-4869-8677-D60DA55A70D9}"/>
              </a:ext>
            </a:extLst>
          </p:cNvPr>
          <p:cNvSpPr txBox="1"/>
          <p:nvPr/>
        </p:nvSpPr>
        <p:spPr>
          <a:xfrm>
            <a:off x="6949437" y="5477218"/>
            <a:ext cx="1846390" cy="230832"/>
          </a:xfrm>
          <a:prstGeom prst="rect">
            <a:avLst/>
          </a:prstGeom>
          <a:noFill/>
        </p:spPr>
        <p:txBody>
          <a:bodyPr wrap="square" rtlCol="0">
            <a:spAutoFit/>
          </a:bodyPr>
          <a:lstStyle/>
          <a:p>
            <a:pPr defTabSz="685800"/>
            <a:r>
              <a:rPr lang="en-US" sz="900" dirty="0">
                <a:solidFill>
                  <a:prstClr val="black"/>
                </a:solidFill>
                <a:latin typeface="Calibri" panose="020F0502020204030204"/>
              </a:rPr>
              <a:t>#msg a rational backup receives</a:t>
            </a:r>
          </a:p>
        </p:txBody>
      </p:sp>
      <p:sp>
        <p:nvSpPr>
          <p:cNvPr id="26" name="TextBox 25">
            <a:extLst>
              <a:ext uri="{FF2B5EF4-FFF2-40B4-BE49-F238E27FC236}">
                <a16:creationId xmlns:a16="http://schemas.microsoft.com/office/drawing/2014/main" id="{FAEDCADC-37CA-40A3-AA4B-C810F682A348}"/>
              </a:ext>
            </a:extLst>
          </p:cNvPr>
          <p:cNvSpPr txBox="1"/>
          <p:nvPr/>
        </p:nvSpPr>
        <p:spPr>
          <a:xfrm rot="16200000">
            <a:off x="1395813" y="3313583"/>
            <a:ext cx="1788166" cy="230832"/>
          </a:xfrm>
          <a:prstGeom prst="rect">
            <a:avLst/>
          </a:prstGeom>
          <a:noFill/>
        </p:spPr>
        <p:txBody>
          <a:bodyPr wrap="square" rtlCol="0">
            <a:spAutoFit/>
          </a:bodyPr>
          <a:lstStyle/>
          <a:p>
            <a:pPr algn="ctr" defTabSz="685800"/>
            <a:r>
              <a:rPr lang="en-US" sz="900" dirty="0">
                <a:solidFill>
                  <a:prstClr val="black"/>
                </a:solidFill>
                <a:latin typeface="Calibri" panose="020F0502020204030204"/>
              </a:rPr>
              <a:t>#msg another backup receives</a:t>
            </a:r>
          </a:p>
        </p:txBody>
      </p:sp>
      <p:sp>
        <p:nvSpPr>
          <p:cNvPr id="18" name="TextBox 17">
            <a:extLst>
              <a:ext uri="{FF2B5EF4-FFF2-40B4-BE49-F238E27FC236}">
                <a16:creationId xmlns:a16="http://schemas.microsoft.com/office/drawing/2014/main" id="{F956BBCA-F004-6740-9419-C0A5A39547A9}"/>
              </a:ext>
            </a:extLst>
          </p:cNvPr>
          <p:cNvSpPr txBox="1"/>
          <p:nvPr/>
        </p:nvSpPr>
        <p:spPr>
          <a:xfrm>
            <a:off x="171128" y="1752055"/>
            <a:ext cx="1556438" cy="646331"/>
          </a:xfrm>
          <a:prstGeom prst="rect">
            <a:avLst/>
          </a:prstGeom>
          <a:noFill/>
        </p:spPr>
        <p:txBody>
          <a:bodyPr wrap="square" rtlCol="0">
            <a:spAutoFit/>
          </a:bodyPr>
          <a:lstStyle/>
          <a:p>
            <a:pPr defTabSz="685800"/>
            <a:r>
              <a:rPr lang="en-US" dirty="0">
                <a:solidFill>
                  <a:prstClr val="black"/>
                </a:solidFill>
                <a:latin typeface="Calibri" panose="020F0502020204030204"/>
              </a:rPr>
              <a:t>about other rational nodes</a:t>
            </a:r>
          </a:p>
        </p:txBody>
      </p:sp>
    </p:spTree>
    <p:extLst>
      <p:ext uri="{BB962C8B-B14F-4D97-AF65-F5344CB8AC3E}">
        <p14:creationId xmlns:p14="http://schemas.microsoft.com/office/powerpoint/2010/main" val="23558956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071B366-508A-4D5D-B6E3-105DB156E099}"/>
              </a:ext>
            </a:extLst>
          </p:cNvPr>
          <p:cNvSpPr/>
          <p:nvPr/>
        </p:nvSpPr>
        <p:spPr>
          <a:xfrm>
            <a:off x="5170713" y="1412412"/>
            <a:ext cx="831671" cy="416868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88CB00E0-7355-49C8-ABBF-195AF74AB01C}"/>
              </a:ext>
            </a:extLst>
          </p:cNvPr>
          <p:cNvSpPr/>
          <p:nvPr/>
        </p:nvSpPr>
        <p:spPr>
          <a:xfrm>
            <a:off x="2393773" y="1412422"/>
            <a:ext cx="4222562" cy="4168682"/>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9" name="Straight Arrow Connector 8">
            <a:extLst>
              <a:ext uri="{FF2B5EF4-FFF2-40B4-BE49-F238E27FC236}">
                <a16:creationId xmlns:a16="http://schemas.microsoft.com/office/drawing/2014/main" id="{7E2BE9A9-70E4-4BAF-8190-3D23DE556176}"/>
              </a:ext>
            </a:extLst>
          </p:cNvPr>
          <p:cNvCxnSpPr>
            <a:cxnSpLocks/>
          </p:cNvCxnSpPr>
          <p:nvPr/>
        </p:nvCxnSpPr>
        <p:spPr>
          <a:xfrm flipV="1">
            <a:off x="2400308" y="5581099"/>
            <a:ext cx="4470755" cy="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23EA133-FF93-43B9-938A-69F3CA179DE3}"/>
              </a:ext>
            </a:extLst>
          </p:cNvPr>
          <p:cNvCxnSpPr>
            <a:cxnSpLocks/>
          </p:cNvCxnSpPr>
          <p:nvPr/>
        </p:nvCxnSpPr>
        <p:spPr>
          <a:xfrm flipV="1">
            <a:off x="2393772" y="1072781"/>
            <a:ext cx="2" cy="4508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F921FD4-49D8-4EB6-B27A-A90F532807A0}"/>
              </a:ext>
            </a:extLst>
          </p:cNvPr>
          <p:cNvSpPr/>
          <p:nvPr/>
        </p:nvSpPr>
        <p:spPr>
          <a:xfrm>
            <a:off x="6616335" y="1035231"/>
            <a:ext cx="666206" cy="37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2E678B5A-3DC1-4696-83E5-42CB037896D8}"/>
                  </a:ext>
                </a:extLst>
              </p:cNvPr>
              <p:cNvSpPr txBox="1"/>
              <p:nvPr/>
            </p:nvSpPr>
            <p:spPr>
              <a:xfrm>
                <a:off x="6224452" y="5595291"/>
                <a:ext cx="783764" cy="366126"/>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oMath>
                  </m:oMathPara>
                </a14:m>
                <a:endParaRPr lang="en-US" sz="900" dirty="0">
                  <a:solidFill>
                    <a:prstClr val="black"/>
                  </a:solidFill>
                  <a:latin typeface="Calibri" panose="020F0502020204030204"/>
                </a:endParaRPr>
              </a:p>
            </p:txBody>
          </p:sp>
        </mc:Choice>
        <mc:Fallback>
          <p:sp>
            <p:nvSpPr>
              <p:cNvPr id="16" name="TextBox 15">
                <a:extLst>
                  <a:ext uri="{FF2B5EF4-FFF2-40B4-BE49-F238E27FC236}">
                    <a16:creationId xmlns:a16="http://schemas.microsoft.com/office/drawing/2014/main" id="{2E678B5A-3DC1-4696-83E5-42CB037896D8}"/>
                  </a:ext>
                </a:extLst>
              </p:cNvPr>
              <p:cNvSpPr txBox="1">
                <a:spLocks noRot="1" noChangeAspect="1" noMove="1" noResize="1" noEditPoints="1" noAdjustHandles="1" noChangeArrowheads="1" noChangeShapeType="1" noTextEdit="1"/>
              </p:cNvSpPr>
              <p:nvPr/>
            </p:nvSpPr>
            <p:spPr>
              <a:xfrm>
                <a:off x="6224452" y="5595291"/>
                <a:ext cx="783764" cy="36612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4F1B1259-F05A-4CCF-9797-2A4F9F9EBEEF}"/>
                  </a:ext>
                </a:extLst>
              </p:cNvPr>
              <p:cNvSpPr txBox="1"/>
              <p:nvPr/>
            </p:nvSpPr>
            <p:spPr>
              <a:xfrm>
                <a:off x="5467892" y="5359523"/>
                <a:ext cx="932905" cy="366126"/>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𝑝𝑞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𝑓𝑝</m:t>
                      </m:r>
                    </m:oMath>
                  </m:oMathPara>
                </a14:m>
                <a:endParaRPr lang="en-US" sz="900" dirty="0">
                  <a:solidFill>
                    <a:prstClr val="black"/>
                  </a:solidFill>
                  <a:latin typeface="Calibri" panose="020F0502020204030204"/>
                </a:endParaRPr>
              </a:p>
            </p:txBody>
          </p:sp>
        </mc:Choice>
        <mc:Fallback>
          <p:sp>
            <p:nvSpPr>
              <p:cNvPr id="20" name="TextBox 19">
                <a:extLst>
                  <a:ext uri="{FF2B5EF4-FFF2-40B4-BE49-F238E27FC236}">
                    <a16:creationId xmlns:a16="http://schemas.microsoft.com/office/drawing/2014/main" id="{4F1B1259-F05A-4CCF-9797-2A4F9F9EBEEF}"/>
                  </a:ext>
                </a:extLst>
              </p:cNvPr>
              <p:cNvSpPr txBox="1">
                <a:spLocks noRot="1" noChangeAspect="1" noMove="1" noResize="1" noEditPoints="1" noAdjustHandles="1" noChangeArrowheads="1" noChangeShapeType="1" noTextEdit="1"/>
              </p:cNvSpPr>
              <p:nvPr/>
            </p:nvSpPr>
            <p:spPr>
              <a:xfrm>
                <a:off x="5467892" y="5359523"/>
                <a:ext cx="932905" cy="366126"/>
              </a:xfrm>
              <a:prstGeom prst="rect">
                <a:avLst/>
              </a:prstGeom>
              <a:blipFill>
                <a:blip r:embed="rId4"/>
                <a:stretch>
                  <a:fillRect b="-1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6D95CEDA-31BA-4C54-AB6B-FE37ECF7F7C4}"/>
                  </a:ext>
                </a:extLst>
              </p:cNvPr>
              <p:cNvSpPr txBox="1"/>
              <p:nvPr/>
            </p:nvSpPr>
            <p:spPr>
              <a:xfrm>
                <a:off x="4610492" y="5601175"/>
                <a:ext cx="1104533" cy="230832"/>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𝑝𝑞</m:t>
                      </m:r>
                    </m:oMath>
                  </m:oMathPara>
                </a14:m>
                <a:endParaRPr lang="en-US" sz="900" dirty="0">
                  <a:solidFill>
                    <a:prstClr val="black"/>
                  </a:solidFill>
                  <a:latin typeface="Calibri" panose="020F0502020204030204"/>
                </a:endParaRPr>
              </a:p>
            </p:txBody>
          </p:sp>
        </mc:Choice>
        <mc:Fallback>
          <p:sp>
            <p:nvSpPr>
              <p:cNvPr id="21" name="TextBox 20">
                <a:extLst>
                  <a:ext uri="{FF2B5EF4-FFF2-40B4-BE49-F238E27FC236}">
                    <a16:creationId xmlns:a16="http://schemas.microsoft.com/office/drawing/2014/main" id="{6D95CEDA-31BA-4C54-AB6B-FE37ECF7F7C4}"/>
                  </a:ext>
                </a:extLst>
              </p:cNvPr>
              <p:cNvSpPr txBox="1">
                <a:spLocks noRot="1" noChangeAspect="1" noMove="1" noResize="1" noEditPoints="1" noAdjustHandles="1" noChangeArrowheads="1" noChangeShapeType="1" noTextEdit="1"/>
              </p:cNvSpPr>
              <p:nvPr/>
            </p:nvSpPr>
            <p:spPr>
              <a:xfrm>
                <a:off x="4610492" y="5601175"/>
                <a:ext cx="1104533" cy="230832"/>
              </a:xfrm>
              <a:prstGeom prst="rect">
                <a:avLst/>
              </a:prstGeom>
              <a:blipFill>
                <a:blip r:embed="rId5"/>
                <a:stretch>
                  <a:fillRect/>
                </a:stretch>
              </a:blipFill>
            </p:spPr>
            <p:txBody>
              <a:bodyPr/>
              <a:lstStyle/>
              <a:p>
                <a:r>
                  <a:rPr lang="en-US">
                    <a:noFill/>
                  </a:rPr>
                  <a:t> </a:t>
                </a:r>
              </a:p>
            </p:txBody>
          </p:sp>
        </mc:Fallback>
      </mc:AlternateContent>
      <p:pic>
        <p:nvPicPr>
          <p:cNvPr id="28" name="Picture 27">
            <a:extLst>
              <a:ext uri="{FF2B5EF4-FFF2-40B4-BE49-F238E27FC236}">
                <a16:creationId xmlns:a16="http://schemas.microsoft.com/office/drawing/2014/main" id="{C55455E5-CADE-440F-A06E-845F5AF94A2C}"/>
              </a:ext>
            </a:extLst>
          </p:cNvPr>
          <p:cNvPicPr>
            <a:picLocks noChangeAspect="1"/>
          </p:cNvPicPr>
          <p:nvPr/>
        </p:nvPicPr>
        <p:blipFill>
          <a:blip r:embed="rId6"/>
          <a:stretch>
            <a:fillRect/>
          </a:stretch>
        </p:blipFill>
        <p:spPr>
          <a:xfrm>
            <a:off x="6066471" y="4844238"/>
            <a:ext cx="485775" cy="500063"/>
          </a:xfrm>
          <a:prstGeom prst="rect">
            <a:avLst/>
          </a:prstGeom>
        </p:spPr>
      </p:pic>
      <p:pic>
        <p:nvPicPr>
          <p:cNvPr id="29" name="Picture 2" descr="A Smile can Change the World - The Oxford Scientist">
            <a:extLst>
              <a:ext uri="{FF2B5EF4-FFF2-40B4-BE49-F238E27FC236}">
                <a16:creationId xmlns:a16="http://schemas.microsoft.com/office/drawing/2014/main" id="{1103F7B2-8A12-4828-A9DB-92BFAD28AAE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311007" y="4338842"/>
            <a:ext cx="551082" cy="5510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944120BD-6FF3-4BB4-89CA-45616A4BD7F6}"/>
              </a:ext>
            </a:extLst>
          </p:cNvPr>
          <p:cNvPicPr>
            <a:picLocks noChangeAspect="1"/>
          </p:cNvPicPr>
          <p:nvPr/>
        </p:nvPicPr>
        <p:blipFill>
          <a:blip r:embed="rId8"/>
          <a:stretch>
            <a:fillRect/>
          </a:stretch>
        </p:blipFill>
        <p:spPr>
          <a:xfrm>
            <a:off x="5318658" y="4832160"/>
            <a:ext cx="535781" cy="521494"/>
          </a:xfrm>
          <a:prstGeom prst="rect">
            <a:avLst/>
          </a:prstGeom>
        </p:spPr>
      </p:pic>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6823A38E-6C1C-4149-9AB7-EE7A83E60870}"/>
                  </a:ext>
                </a:extLst>
              </p:cNvPr>
              <p:cNvSpPr txBox="1"/>
              <p:nvPr/>
            </p:nvSpPr>
            <p:spPr>
              <a:xfrm>
                <a:off x="1678586" y="1308543"/>
                <a:ext cx="783764" cy="366126"/>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oMath>
                  </m:oMathPara>
                </a14:m>
                <a:endParaRPr lang="en-US" sz="900" dirty="0">
                  <a:solidFill>
                    <a:prstClr val="black"/>
                  </a:solidFill>
                  <a:latin typeface="Calibri" panose="020F0502020204030204"/>
                </a:endParaRPr>
              </a:p>
            </p:txBody>
          </p:sp>
        </mc:Choice>
        <mc:Fallback>
          <p:sp>
            <p:nvSpPr>
              <p:cNvPr id="17" name="TextBox 16">
                <a:extLst>
                  <a:ext uri="{FF2B5EF4-FFF2-40B4-BE49-F238E27FC236}">
                    <a16:creationId xmlns:a16="http://schemas.microsoft.com/office/drawing/2014/main" id="{6823A38E-6C1C-4149-9AB7-EE7A83E60870}"/>
                  </a:ext>
                </a:extLst>
              </p:cNvPr>
              <p:cNvSpPr txBox="1">
                <a:spLocks noRot="1" noChangeAspect="1" noMove="1" noResize="1" noEditPoints="1" noAdjustHandles="1" noChangeArrowheads="1" noChangeShapeType="1" noTextEdit="1"/>
              </p:cNvSpPr>
              <p:nvPr/>
            </p:nvSpPr>
            <p:spPr>
              <a:xfrm>
                <a:off x="1678586" y="1308543"/>
                <a:ext cx="783764" cy="366126"/>
              </a:xfrm>
              <a:prstGeom prst="rect">
                <a:avLst/>
              </a:prstGeom>
              <a:blipFill>
                <a:blip r:embed="rId9"/>
                <a:stretch>
                  <a:fillRect/>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58AFD70B-166F-4016-B567-9AA865974287}"/>
              </a:ext>
            </a:extLst>
          </p:cNvPr>
          <p:cNvCxnSpPr>
            <a:cxnSpLocks/>
          </p:cNvCxnSpPr>
          <p:nvPr/>
        </p:nvCxnSpPr>
        <p:spPr>
          <a:xfrm flipH="1">
            <a:off x="3350627" y="2339885"/>
            <a:ext cx="3265707" cy="3233257"/>
          </a:xfrm>
          <a:prstGeom prst="line">
            <a:avLst/>
          </a:prstGeom>
          <a:ln w="3175">
            <a:solidFill>
              <a:schemeClr val="accent6">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53134858-3E5E-4301-B72E-7855A7C35875}"/>
              </a:ext>
            </a:extLst>
          </p:cNvPr>
          <p:cNvPicPr>
            <a:picLocks noChangeAspect="1"/>
          </p:cNvPicPr>
          <p:nvPr/>
        </p:nvPicPr>
        <p:blipFill>
          <a:blip r:embed="rId6"/>
          <a:stretch>
            <a:fillRect/>
          </a:stretch>
        </p:blipFill>
        <p:spPr>
          <a:xfrm>
            <a:off x="3539356" y="4844238"/>
            <a:ext cx="485775" cy="500063"/>
          </a:xfrm>
          <a:prstGeom prst="rect">
            <a:avLst/>
          </a:prstGeom>
        </p:spPr>
      </p:pic>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43A706F1-EB0B-4E2C-BE02-64CD90A1C802}"/>
                  </a:ext>
                </a:extLst>
              </p:cNvPr>
              <p:cNvSpPr txBox="1"/>
              <p:nvPr/>
            </p:nvSpPr>
            <p:spPr>
              <a:xfrm>
                <a:off x="3289864" y="5588153"/>
                <a:ext cx="121526" cy="230832"/>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r>
                        <a:rPr lang="en-US" sz="900" i="1">
                          <a:solidFill>
                            <a:prstClr val="black"/>
                          </a:solidFill>
                          <a:latin typeface="Cambria Math" panose="02040503050406030204" pitchFamily="18" charset="0"/>
                        </a:rPr>
                        <m:t>𝑓</m:t>
                      </m:r>
                    </m:oMath>
                  </m:oMathPara>
                </a14:m>
                <a:endParaRPr lang="en-US" sz="900" dirty="0">
                  <a:solidFill>
                    <a:prstClr val="black"/>
                  </a:solidFill>
                  <a:latin typeface="Calibri" panose="020F0502020204030204"/>
                </a:endParaRPr>
              </a:p>
            </p:txBody>
          </p:sp>
        </mc:Choice>
        <mc:Fallback>
          <p:sp>
            <p:nvSpPr>
              <p:cNvPr id="26" name="TextBox 25">
                <a:extLst>
                  <a:ext uri="{FF2B5EF4-FFF2-40B4-BE49-F238E27FC236}">
                    <a16:creationId xmlns:a16="http://schemas.microsoft.com/office/drawing/2014/main" id="{43A706F1-EB0B-4E2C-BE02-64CD90A1C802}"/>
                  </a:ext>
                </a:extLst>
              </p:cNvPr>
              <p:cNvSpPr txBox="1">
                <a:spLocks noRot="1" noChangeAspect="1" noMove="1" noResize="1" noEditPoints="1" noAdjustHandles="1" noChangeArrowheads="1" noChangeShapeType="1" noTextEdit="1"/>
              </p:cNvSpPr>
              <p:nvPr/>
            </p:nvSpPr>
            <p:spPr>
              <a:xfrm>
                <a:off x="3289864" y="5588153"/>
                <a:ext cx="121526" cy="230832"/>
              </a:xfrm>
              <a:prstGeom prst="rect">
                <a:avLst/>
              </a:prstGeom>
              <a:blipFill>
                <a:blip r:embed="rId10"/>
                <a:stretch>
                  <a:fillRect r="-4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23D138B3-0801-4DF4-A51A-B34787CC7E0E}"/>
                  </a:ext>
                </a:extLst>
              </p:cNvPr>
              <p:cNvSpPr txBox="1"/>
              <p:nvPr/>
            </p:nvSpPr>
            <p:spPr>
              <a:xfrm>
                <a:off x="2248099" y="4539859"/>
                <a:ext cx="121526" cy="230832"/>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r>
                        <a:rPr lang="en-US" sz="900" i="1">
                          <a:solidFill>
                            <a:prstClr val="black"/>
                          </a:solidFill>
                          <a:latin typeface="Cambria Math" panose="02040503050406030204" pitchFamily="18" charset="0"/>
                        </a:rPr>
                        <m:t>𝑓</m:t>
                      </m:r>
                    </m:oMath>
                  </m:oMathPara>
                </a14:m>
                <a:endParaRPr lang="en-US" sz="900" dirty="0">
                  <a:solidFill>
                    <a:prstClr val="black"/>
                  </a:solidFill>
                  <a:latin typeface="Calibri" panose="020F0502020204030204"/>
                </a:endParaRPr>
              </a:p>
            </p:txBody>
          </p:sp>
        </mc:Choice>
        <mc:Fallback>
          <p:sp>
            <p:nvSpPr>
              <p:cNvPr id="31" name="TextBox 30">
                <a:extLst>
                  <a:ext uri="{FF2B5EF4-FFF2-40B4-BE49-F238E27FC236}">
                    <a16:creationId xmlns:a16="http://schemas.microsoft.com/office/drawing/2014/main" id="{23D138B3-0801-4DF4-A51A-B34787CC7E0E}"/>
                  </a:ext>
                </a:extLst>
              </p:cNvPr>
              <p:cNvSpPr txBox="1">
                <a:spLocks noRot="1" noChangeAspect="1" noMove="1" noResize="1" noEditPoints="1" noAdjustHandles="1" noChangeArrowheads="1" noChangeShapeType="1" noTextEdit="1"/>
              </p:cNvSpPr>
              <p:nvPr/>
            </p:nvSpPr>
            <p:spPr>
              <a:xfrm>
                <a:off x="2248099" y="4539859"/>
                <a:ext cx="121526" cy="230832"/>
              </a:xfrm>
              <a:prstGeom prst="rect">
                <a:avLst/>
              </a:prstGeom>
              <a:blipFill>
                <a:blip r:embed="rId10"/>
                <a:stretch>
                  <a:fillRect r="-45000"/>
                </a:stretch>
              </a:blipFill>
            </p:spPr>
            <p:txBody>
              <a:bodyPr/>
              <a:lstStyle/>
              <a:p>
                <a:r>
                  <a:rPr lang="en-US">
                    <a:noFill/>
                  </a:rPr>
                  <a:t> </a:t>
                </a:r>
              </a:p>
            </p:txBody>
          </p:sp>
        </mc:Fallback>
      </mc:AlternateContent>
      <p:pic>
        <p:nvPicPr>
          <p:cNvPr id="45" name="Picture 44">
            <a:extLst>
              <a:ext uri="{FF2B5EF4-FFF2-40B4-BE49-F238E27FC236}">
                <a16:creationId xmlns:a16="http://schemas.microsoft.com/office/drawing/2014/main" id="{3DB9D019-B01C-40EB-AB04-A59B7DAAE0F8}"/>
              </a:ext>
            </a:extLst>
          </p:cNvPr>
          <p:cNvPicPr>
            <a:picLocks noChangeAspect="1"/>
          </p:cNvPicPr>
          <p:nvPr/>
        </p:nvPicPr>
        <p:blipFill>
          <a:blip r:embed="rId11"/>
          <a:stretch>
            <a:fillRect/>
          </a:stretch>
        </p:blipFill>
        <p:spPr>
          <a:xfrm>
            <a:off x="6002383" y="1424165"/>
            <a:ext cx="614693" cy="1614582"/>
          </a:xfrm>
          <a:prstGeom prst="rect">
            <a:avLst/>
          </a:prstGeom>
        </p:spPr>
      </p:pic>
      <p:pic>
        <p:nvPicPr>
          <p:cNvPr id="47" name="Picture 46">
            <a:extLst>
              <a:ext uri="{FF2B5EF4-FFF2-40B4-BE49-F238E27FC236}">
                <a16:creationId xmlns:a16="http://schemas.microsoft.com/office/drawing/2014/main" id="{115CAE42-D1DD-4139-AF75-75F492458138}"/>
              </a:ext>
            </a:extLst>
          </p:cNvPr>
          <p:cNvPicPr>
            <a:picLocks noChangeAspect="1"/>
          </p:cNvPicPr>
          <p:nvPr/>
        </p:nvPicPr>
        <p:blipFill>
          <a:blip r:embed="rId12"/>
          <a:stretch>
            <a:fillRect/>
          </a:stretch>
        </p:blipFill>
        <p:spPr>
          <a:xfrm>
            <a:off x="2399080" y="1790840"/>
            <a:ext cx="2770892" cy="3790659"/>
          </a:xfrm>
          <a:prstGeom prst="rect">
            <a:avLst/>
          </a:prstGeom>
        </p:spPr>
      </p:pic>
      <p:sp>
        <p:nvSpPr>
          <p:cNvPr id="48" name="TextBox 47">
            <a:extLst>
              <a:ext uri="{FF2B5EF4-FFF2-40B4-BE49-F238E27FC236}">
                <a16:creationId xmlns:a16="http://schemas.microsoft.com/office/drawing/2014/main" id="{BBB0A7DA-B010-4216-A935-2842D6D5B217}"/>
              </a:ext>
            </a:extLst>
          </p:cNvPr>
          <p:cNvSpPr txBox="1"/>
          <p:nvPr/>
        </p:nvSpPr>
        <p:spPr>
          <a:xfrm>
            <a:off x="6949437" y="5477218"/>
            <a:ext cx="1846390" cy="230832"/>
          </a:xfrm>
          <a:prstGeom prst="rect">
            <a:avLst/>
          </a:prstGeom>
          <a:noFill/>
        </p:spPr>
        <p:txBody>
          <a:bodyPr wrap="square" rtlCol="0">
            <a:spAutoFit/>
          </a:bodyPr>
          <a:lstStyle/>
          <a:p>
            <a:pPr defTabSz="685800"/>
            <a:r>
              <a:rPr lang="en-US" sz="900" dirty="0">
                <a:solidFill>
                  <a:prstClr val="black"/>
                </a:solidFill>
                <a:latin typeface="Calibri" panose="020F0502020204030204"/>
              </a:rPr>
              <a:t>#msg a rational backup receives</a:t>
            </a:r>
          </a:p>
        </p:txBody>
      </p:sp>
      <p:sp>
        <p:nvSpPr>
          <p:cNvPr id="49" name="TextBox 48">
            <a:extLst>
              <a:ext uri="{FF2B5EF4-FFF2-40B4-BE49-F238E27FC236}">
                <a16:creationId xmlns:a16="http://schemas.microsoft.com/office/drawing/2014/main" id="{E5505779-DB7A-4FCB-B170-C26AE06B8F62}"/>
              </a:ext>
            </a:extLst>
          </p:cNvPr>
          <p:cNvSpPr txBox="1"/>
          <p:nvPr/>
        </p:nvSpPr>
        <p:spPr>
          <a:xfrm rot="16200000">
            <a:off x="1395813" y="3313583"/>
            <a:ext cx="1788166" cy="230832"/>
          </a:xfrm>
          <a:prstGeom prst="rect">
            <a:avLst/>
          </a:prstGeom>
          <a:noFill/>
        </p:spPr>
        <p:txBody>
          <a:bodyPr wrap="square" rtlCol="0">
            <a:spAutoFit/>
          </a:bodyPr>
          <a:lstStyle/>
          <a:p>
            <a:pPr algn="ctr" defTabSz="685800"/>
            <a:r>
              <a:rPr lang="en-US" sz="900" dirty="0">
                <a:solidFill>
                  <a:prstClr val="black"/>
                </a:solidFill>
                <a:latin typeface="Calibri" panose="020F0502020204030204"/>
              </a:rPr>
              <a:t>#msg another backup receives</a:t>
            </a:r>
          </a:p>
        </p:txBody>
      </p:sp>
      <p:sp>
        <p:nvSpPr>
          <p:cNvPr id="55" name="Rectangle 54">
            <a:extLst>
              <a:ext uri="{FF2B5EF4-FFF2-40B4-BE49-F238E27FC236}">
                <a16:creationId xmlns:a16="http://schemas.microsoft.com/office/drawing/2014/main" id="{47205287-3935-4D9F-9CAE-D7B2B64AE9E1}"/>
              </a:ext>
            </a:extLst>
          </p:cNvPr>
          <p:cNvSpPr/>
          <p:nvPr/>
        </p:nvSpPr>
        <p:spPr>
          <a:xfrm>
            <a:off x="5669280" y="1026578"/>
            <a:ext cx="666206" cy="37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0" name="Right Brace 29">
            <a:extLst>
              <a:ext uri="{FF2B5EF4-FFF2-40B4-BE49-F238E27FC236}">
                <a16:creationId xmlns:a16="http://schemas.microsoft.com/office/drawing/2014/main" id="{89D3E220-6DAD-9D42-8695-AD4FBA525A0C}"/>
              </a:ext>
            </a:extLst>
          </p:cNvPr>
          <p:cNvSpPr/>
          <p:nvPr/>
        </p:nvSpPr>
        <p:spPr>
          <a:xfrm>
            <a:off x="6624540" y="1413111"/>
            <a:ext cx="168143" cy="9267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dirty="0">
              <a:solidFill>
                <a:prstClr val="black"/>
              </a:solidFill>
              <a:latin typeface="Calibri" panose="020F0502020204030204"/>
            </a:endParaRPr>
          </a:p>
        </p:txBody>
      </p:sp>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BD1BB875-8448-7546-BBBC-EC63E59C9F9D}"/>
                  </a:ext>
                </a:extLst>
              </p:cNvPr>
              <p:cNvSpPr txBox="1"/>
              <p:nvPr/>
            </p:nvSpPr>
            <p:spPr>
              <a:xfrm>
                <a:off x="6796913" y="1772279"/>
                <a:ext cx="188449" cy="230832"/>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r>
                        <a:rPr lang="en-US" sz="900" i="1">
                          <a:solidFill>
                            <a:prstClr val="black"/>
                          </a:solidFill>
                          <a:latin typeface="Cambria Math" panose="02040503050406030204" pitchFamily="18" charset="0"/>
                        </a:rPr>
                        <m:t>𝑓</m:t>
                      </m:r>
                    </m:oMath>
                  </m:oMathPara>
                </a14:m>
                <a:endParaRPr lang="en-US" sz="900" dirty="0">
                  <a:solidFill>
                    <a:prstClr val="black"/>
                  </a:solidFill>
                  <a:latin typeface="Calibri" panose="020F0502020204030204"/>
                </a:endParaRPr>
              </a:p>
            </p:txBody>
          </p:sp>
        </mc:Choice>
        <mc:Fallback>
          <p:sp>
            <p:nvSpPr>
              <p:cNvPr id="32" name="TextBox 31">
                <a:extLst>
                  <a:ext uri="{FF2B5EF4-FFF2-40B4-BE49-F238E27FC236}">
                    <a16:creationId xmlns:a16="http://schemas.microsoft.com/office/drawing/2014/main" id="{BD1BB875-8448-7546-BBBC-EC63E59C9F9D}"/>
                  </a:ext>
                </a:extLst>
              </p:cNvPr>
              <p:cNvSpPr txBox="1">
                <a:spLocks noRot="1" noChangeAspect="1" noMove="1" noResize="1" noEditPoints="1" noAdjustHandles="1" noChangeArrowheads="1" noChangeShapeType="1" noTextEdit="1"/>
              </p:cNvSpPr>
              <p:nvPr/>
            </p:nvSpPr>
            <p:spPr>
              <a:xfrm>
                <a:off x="6796913" y="1772279"/>
                <a:ext cx="188449" cy="230832"/>
              </a:xfrm>
              <a:prstGeom prst="rect">
                <a:avLst/>
              </a:prstGeom>
              <a:blipFill>
                <a:blip r:embed="rId13"/>
                <a:stretch>
                  <a:fillRect r="-9677"/>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ED20D983-AE56-4B2B-8AAA-3C712FD4B5CF}"/>
              </a:ext>
            </a:extLst>
          </p:cNvPr>
          <p:cNvCxnSpPr>
            <a:cxnSpLocks/>
          </p:cNvCxnSpPr>
          <p:nvPr/>
        </p:nvCxnSpPr>
        <p:spPr>
          <a:xfrm flipH="1">
            <a:off x="2393771" y="1420441"/>
            <a:ext cx="3192777" cy="3211975"/>
          </a:xfrm>
          <a:prstGeom prst="line">
            <a:avLst/>
          </a:prstGeom>
          <a:ln w="3175">
            <a:solidFill>
              <a:schemeClr val="accent6">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4C5DB53-07A2-784D-B087-8FF8123F8964}"/>
              </a:ext>
            </a:extLst>
          </p:cNvPr>
          <p:cNvSpPr txBox="1"/>
          <p:nvPr/>
        </p:nvSpPr>
        <p:spPr>
          <a:xfrm>
            <a:off x="7095504" y="1737654"/>
            <a:ext cx="1923805" cy="300082"/>
          </a:xfrm>
          <a:prstGeom prst="rect">
            <a:avLst/>
          </a:prstGeom>
          <a:noFill/>
        </p:spPr>
        <p:txBody>
          <a:bodyPr wrap="square" rtlCol="0">
            <a:spAutoFit/>
          </a:bodyPr>
          <a:lstStyle/>
          <a:p>
            <a:pPr defTabSz="685800"/>
            <a:r>
              <a:rPr lang="en-US" sz="1350" dirty="0">
                <a:solidFill>
                  <a:prstClr val="black"/>
                </a:solidFill>
                <a:latin typeface="Calibri" panose="020F0502020204030204"/>
              </a:rPr>
              <a:t>if the leader is Byzantine</a:t>
            </a:r>
          </a:p>
        </p:txBody>
      </p:sp>
      <p:sp>
        <p:nvSpPr>
          <p:cNvPr id="3" name="TextBox 2">
            <a:extLst>
              <a:ext uri="{FF2B5EF4-FFF2-40B4-BE49-F238E27FC236}">
                <a16:creationId xmlns:a16="http://schemas.microsoft.com/office/drawing/2014/main" id="{453A5E80-DE10-1048-9122-43AFDB2C2580}"/>
              </a:ext>
            </a:extLst>
          </p:cNvPr>
          <p:cNvSpPr txBox="1"/>
          <p:nvPr/>
        </p:nvSpPr>
        <p:spPr>
          <a:xfrm>
            <a:off x="7096992" y="2114551"/>
            <a:ext cx="1922318" cy="1131079"/>
          </a:xfrm>
          <a:prstGeom prst="rect">
            <a:avLst/>
          </a:prstGeom>
          <a:noFill/>
        </p:spPr>
        <p:txBody>
          <a:bodyPr wrap="square" rtlCol="0">
            <a:spAutoFit/>
          </a:bodyPr>
          <a:lstStyle/>
          <a:p>
            <a:pPr marL="214313" indent="-214313" defTabSz="685800">
              <a:buFont typeface="Arial" panose="020B0604020202020204" pitchFamily="34" charset="0"/>
              <a:buChar char="•"/>
            </a:pPr>
            <a:r>
              <a:rPr lang="en-US" sz="1350" dirty="0">
                <a:solidFill>
                  <a:prstClr val="black"/>
                </a:solidFill>
                <a:latin typeface="Calibri" panose="020F0502020204030204"/>
              </a:rPr>
              <a:t>Byzantine nodes can coordinate: </a:t>
            </a:r>
          </a:p>
          <a:p>
            <a:pPr marL="214313" indent="-214313" defTabSz="685800">
              <a:buFont typeface="Arial" panose="020B0604020202020204" pitchFamily="34" charset="0"/>
              <a:buChar char="•"/>
            </a:pPr>
            <a:r>
              <a:rPr lang="en-US" sz="1350" dirty="0">
                <a:solidFill>
                  <a:prstClr val="black"/>
                </a:solidFill>
                <a:latin typeface="Calibri" panose="020F0502020204030204"/>
              </a:rPr>
              <a:t>Deliver any number of </a:t>
            </a:r>
            <a:r>
              <a:rPr lang="en-US" sz="1350" dirty="0" err="1">
                <a:solidFill>
                  <a:prstClr val="black"/>
                </a:solidFill>
                <a:latin typeface="Calibri" panose="020F0502020204030204"/>
              </a:rPr>
              <a:t>msgs</a:t>
            </a:r>
            <a:r>
              <a:rPr lang="en-US" sz="1350" dirty="0">
                <a:solidFill>
                  <a:prstClr val="black"/>
                </a:solidFill>
                <a:latin typeface="Calibri" panose="020F0502020204030204"/>
              </a:rPr>
              <a:t> in this range with perfect precision</a:t>
            </a:r>
          </a:p>
        </p:txBody>
      </p:sp>
      <p:sp>
        <p:nvSpPr>
          <p:cNvPr id="33" name="TextBox 32">
            <a:extLst>
              <a:ext uri="{FF2B5EF4-FFF2-40B4-BE49-F238E27FC236}">
                <a16:creationId xmlns:a16="http://schemas.microsoft.com/office/drawing/2014/main" id="{E05D9CE4-7050-0D4C-9BC8-5677B4A7497D}"/>
              </a:ext>
            </a:extLst>
          </p:cNvPr>
          <p:cNvSpPr txBox="1"/>
          <p:nvPr/>
        </p:nvSpPr>
        <p:spPr>
          <a:xfrm>
            <a:off x="171128" y="1752055"/>
            <a:ext cx="1556438" cy="646331"/>
          </a:xfrm>
          <a:prstGeom prst="rect">
            <a:avLst/>
          </a:prstGeom>
          <a:noFill/>
        </p:spPr>
        <p:txBody>
          <a:bodyPr wrap="square" rtlCol="0">
            <a:spAutoFit/>
          </a:bodyPr>
          <a:lstStyle/>
          <a:p>
            <a:pPr defTabSz="685800"/>
            <a:r>
              <a:rPr lang="en-US" dirty="0">
                <a:solidFill>
                  <a:prstClr val="black"/>
                </a:solidFill>
                <a:latin typeface="Calibri" panose="020F0502020204030204"/>
              </a:rPr>
              <a:t>about other rational nodes</a:t>
            </a:r>
          </a:p>
        </p:txBody>
      </p:sp>
    </p:spTree>
    <p:extLst>
      <p:ext uri="{BB962C8B-B14F-4D97-AF65-F5344CB8AC3E}">
        <p14:creationId xmlns:p14="http://schemas.microsoft.com/office/powerpoint/2010/main" val="875308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457200" y="1063228"/>
            <a:ext cx="8229600" cy="857400"/>
          </a:xfrm>
          <a:prstGeom prst="rect">
            <a:avLst/>
          </a:prstGeom>
          <a:noFill/>
          <a:ln>
            <a:noFill/>
          </a:ln>
        </p:spPr>
        <p:txBody>
          <a:bodyPr spcFirstLastPara="1" vert="horz" wrap="square" lIns="91425" tIns="91425" rIns="91425" bIns="91425" rtlCol="0" anchor="b" anchorCtr="0">
            <a:noAutofit/>
          </a:bodyPr>
          <a:lstStyle/>
          <a:p>
            <a:pPr marL="0" indent="0">
              <a:buClr>
                <a:schemeClr val="dk1"/>
              </a:buClr>
            </a:pPr>
            <a:r>
              <a:rPr lang="en-US" sz="3600" dirty="0">
                <a:solidFill>
                  <a:schemeClr val="dk1"/>
                </a:solidFill>
                <a:latin typeface="Trebuchet MS"/>
                <a:ea typeface="Trebuchet MS"/>
                <a:cs typeface="Trebuchet MS"/>
                <a:sym typeface="Trebuchet MS"/>
              </a:rPr>
              <a:t>Byzantine generals Problem</a:t>
            </a:r>
          </a:p>
        </p:txBody>
      </p:sp>
      <p:pic>
        <p:nvPicPr>
          <p:cNvPr id="1026" name="Picture 2" descr="https://www.capgemini.com/au-en/wp-content/uploads/sites/9/2018/07/Byzantine-Generals-Proble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089257"/>
            <a:ext cx="5281171" cy="4459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446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071B366-508A-4D5D-B6E3-105DB156E099}"/>
              </a:ext>
            </a:extLst>
          </p:cNvPr>
          <p:cNvSpPr/>
          <p:nvPr/>
        </p:nvSpPr>
        <p:spPr>
          <a:xfrm>
            <a:off x="5170713" y="1412412"/>
            <a:ext cx="831671" cy="416868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88CB00E0-7355-49C8-ABBF-195AF74AB01C}"/>
              </a:ext>
            </a:extLst>
          </p:cNvPr>
          <p:cNvSpPr/>
          <p:nvPr/>
        </p:nvSpPr>
        <p:spPr>
          <a:xfrm>
            <a:off x="2393773" y="1412422"/>
            <a:ext cx="4222562" cy="4168682"/>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9" name="Straight Arrow Connector 8">
            <a:extLst>
              <a:ext uri="{FF2B5EF4-FFF2-40B4-BE49-F238E27FC236}">
                <a16:creationId xmlns:a16="http://schemas.microsoft.com/office/drawing/2014/main" id="{7E2BE9A9-70E4-4BAF-8190-3D23DE556176}"/>
              </a:ext>
            </a:extLst>
          </p:cNvPr>
          <p:cNvCxnSpPr>
            <a:cxnSpLocks/>
          </p:cNvCxnSpPr>
          <p:nvPr/>
        </p:nvCxnSpPr>
        <p:spPr>
          <a:xfrm flipV="1">
            <a:off x="2400308" y="5581099"/>
            <a:ext cx="4470755" cy="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23EA133-FF93-43B9-938A-69F3CA179DE3}"/>
              </a:ext>
            </a:extLst>
          </p:cNvPr>
          <p:cNvCxnSpPr>
            <a:cxnSpLocks/>
          </p:cNvCxnSpPr>
          <p:nvPr/>
        </p:nvCxnSpPr>
        <p:spPr>
          <a:xfrm flipV="1">
            <a:off x="2393772" y="1072781"/>
            <a:ext cx="2" cy="4508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5CB1A0-07BE-4D7B-ADA6-9D9C14BFC8E0}"/>
              </a:ext>
            </a:extLst>
          </p:cNvPr>
          <p:cNvCxnSpPr>
            <a:cxnSpLocks/>
          </p:cNvCxnSpPr>
          <p:nvPr/>
        </p:nvCxnSpPr>
        <p:spPr>
          <a:xfrm flipH="1">
            <a:off x="2393774" y="1035231"/>
            <a:ext cx="4591588" cy="4545873"/>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F921FD4-49D8-4EB6-B27A-A90F532807A0}"/>
              </a:ext>
            </a:extLst>
          </p:cNvPr>
          <p:cNvSpPr/>
          <p:nvPr/>
        </p:nvSpPr>
        <p:spPr>
          <a:xfrm>
            <a:off x="6616335" y="1035231"/>
            <a:ext cx="666206" cy="37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2E678B5A-3DC1-4696-83E5-42CB037896D8}"/>
                  </a:ext>
                </a:extLst>
              </p:cNvPr>
              <p:cNvSpPr txBox="1"/>
              <p:nvPr/>
            </p:nvSpPr>
            <p:spPr>
              <a:xfrm>
                <a:off x="6224452" y="5595291"/>
                <a:ext cx="783764" cy="366126"/>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oMath>
                  </m:oMathPara>
                </a14:m>
                <a:endParaRPr lang="en-US" sz="900" dirty="0">
                  <a:solidFill>
                    <a:prstClr val="black"/>
                  </a:solidFill>
                  <a:latin typeface="Calibri" panose="020F0502020204030204"/>
                </a:endParaRPr>
              </a:p>
            </p:txBody>
          </p:sp>
        </mc:Choice>
        <mc:Fallback>
          <p:sp>
            <p:nvSpPr>
              <p:cNvPr id="16" name="TextBox 15">
                <a:extLst>
                  <a:ext uri="{FF2B5EF4-FFF2-40B4-BE49-F238E27FC236}">
                    <a16:creationId xmlns:a16="http://schemas.microsoft.com/office/drawing/2014/main" id="{2E678B5A-3DC1-4696-83E5-42CB037896D8}"/>
                  </a:ext>
                </a:extLst>
              </p:cNvPr>
              <p:cNvSpPr txBox="1">
                <a:spLocks noRot="1" noChangeAspect="1" noMove="1" noResize="1" noEditPoints="1" noAdjustHandles="1" noChangeArrowheads="1" noChangeShapeType="1" noTextEdit="1"/>
              </p:cNvSpPr>
              <p:nvPr/>
            </p:nvSpPr>
            <p:spPr>
              <a:xfrm>
                <a:off x="6224452" y="5595291"/>
                <a:ext cx="783764" cy="36612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4F1B1259-F05A-4CCF-9797-2A4F9F9EBEEF}"/>
                  </a:ext>
                </a:extLst>
              </p:cNvPr>
              <p:cNvSpPr txBox="1"/>
              <p:nvPr/>
            </p:nvSpPr>
            <p:spPr>
              <a:xfrm>
                <a:off x="5467892" y="5359523"/>
                <a:ext cx="932905" cy="366126"/>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𝑝𝑞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𝑓𝑝</m:t>
                      </m:r>
                    </m:oMath>
                  </m:oMathPara>
                </a14:m>
                <a:endParaRPr lang="en-US" sz="900" dirty="0">
                  <a:solidFill>
                    <a:prstClr val="black"/>
                  </a:solidFill>
                  <a:latin typeface="Calibri" panose="020F0502020204030204"/>
                </a:endParaRPr>
              </a:p>
            </p:txBody>
          </p:sp>
        </mc:Choice>
        <mc:Fallback>
          <p:sp>
            <p:nvSpPr>
              <p:cNvPr id="20" name="TextBox 19">
                <a:extLst>
                  <a:ext uri="{FF2B5EF4-FFF2-40B4-BE49-F238E27FC236}">
                    <a16:creationId xmlns:a16="http://schemas.microsoft.com/office/drawing/2014/main" id="{4F1B1259-F05A-4CCF-9797-2A4F9F9EBEEF}"/>
                  </a:ext>
                </a:extLst>
              </p:cNvPr>
              <p:cNvSpPr txBox="1">
                <a:spLocks noRot="1" noChangeAspect="1" noMove="1" noResize="1" noEditPoints="1" noAdjustHandles="1" noChangeArrowheads="1" noChangeShapeType="1" noTextEdit="1"/>
              </p:cNvSpPr>
              <p:nvPr/>
            </p:nvSpPr>
            <p:spPr>
              <a:xfrm>
                <a:off x="5467892" y="5359523"/>
                <a:ext cx="932905" cy="366126"/>
              </a:xfrm>
              <a:prstGeom prst="rect">
                <a:avLst/>
              </a:prstGeom>
              <a:blipFill>
                <a:blip r:embed="rId3"/>
                <a:stretch>
                  <a:fillRect b="-1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6D95CEDA-31BA-4C54-AB6B-FE37ECF7F7C4}"/>
                  </a:ext>
                </a:extLst>
              </p:cNvPr>
              <p:cNvSpPr txBox="1"/>
              <p:nvPr/>
            </p:nvSpPr>
            <p:spPr>
              <a:xfrm>
                <a:off x="4610492" y="5601175"/>
                <a:ext cx="1104533" cy="230832"/>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𝑝𝑞</m:t>
                      </m:r>
                    </m:oMath>
                  </m:oMathPara>
                </a14:m>
                <a:endParaRPr lang="en-US" sz="900" dirty="0">
                  <a:solidFill>
                    <a:prstClr val="black"/>
                  </a:solidFill>
                  <a:latin typeface="Calibri" panose="020F0502020204030204"/>
                </a:endParaRPr>
              </a:p>
            </p:txBody>
          </p:sp>
        </mc:Choice>
        <mc:Fallback>
          <p:sp>
            <p:nvSpPr>
              <p:cNvPr id="21" name="TextBox 20">
                <a:extLst>
                  <a:ext uri="{FF2B5EF4-FFF2-40B4-BE49-F238E27FC236}">
                    <a16:creationId xmlns:a16="http://schemas.microsoft.com/office/drawing/2014/main" id="{6D95CEDA-31BA-4C54-AB6B-FE37ECF7F7C4}"/>
                  </a:ext>
                </a:extLst>
              </p:cNvPr>
              <p:cNvSpPr txBox="1">
                <a:spLocks noRot="1" noChangeAspect="1" noMove="1" noResize="1" noEditPoints="1" noAdjustHandles="1" noChangeArrowheads="1" noChangeShapeType="1" noTextEdit="1"/>
              </p:cNvSpPr>
              <p:nvPr/>
            </p:nvSpPr>
            <p:spPr>
              <a:xfrm>
                <a:off x="4610492" y="5601175"/>
                <a:ext cx="1104533" cy="230832"/>
              </a:xfrm>
              <a:prstGeom prst="rect">
                <a:avLst/>
              </a:prstGeom>
              <a:blipFill>
                <a:blip r:embed="rId4"/>
                <a:stretch>
                  <a:fillRect/>
                </a:stretch>
              </a:blipFill>
            </p:spPr>
            <p:txBody>
              <a:bodyPr/>
              <a:lstStyle/>
              <a:p>
                <a:r>
                  <a:rPr lang="en-US">
                    <a:noFill/>
                  </a:rPr>
                  <a:t> </a:t>
                </a:r>
              </a:p>
            </p:txBody>
          </p:sp>
        </mc:Fallback>
      </mc:AlternateContent>
      <p:pic>
        <p:nvPicPr>
          <p:cNvPr id="28" name="Picture 27">
            <a:extLst>
              <a:ext uri="{FF2B5EF4-FFF2-40B4-BE49-F238E27FC236}">
                <a16:creationId xmlns:a16="http://schemas.microsoft.com/office/drawing/2014/main" id="{C55455E5-CADE-440F-A06E-845F5AF94A2C}"/>
              </a:ext>
            </a:extLst>
          </p:cNvPr>
          <p:cNvPicPr>
            <a:picLocks noChangeAspect="1"/>
          </p:cNvPicPr>
          <p:nvPr/>
        </p:nvPicPr>
        <p:blipFill>
          <a:blip r:embed="rId5"/>
          <a:stretch>
            <a:fillRect/>
          </a:stretch>
        </p:blipFill>
        <p:spPr>
          <a:xfrm>
            <a:off x="6066471" y="4844238"/>
            <a:ext cx="485775" cy="500063"/>
          </a:xfrm>
          <a:prstGeom prst="rect">
            <a:avLst/>
          </a:prstGeom>
        </p:spPr>
      </p:pic>
      <p:pic>
        <p:nvPicPr>
          <p:cNvPr id="29" name="Picture 2" descr="A Smile can Change the World - The Oxford Scientist">
            <a:extLst>
              <a:ext uri="{FF2B5EF4-FFF2-40B4-BE49-F238E27FC236}">
                <a16:creationId xmlns:a16="http://schemas.microsoft.com/office/drawing/2014/main" id="{1103F7B2-8A12-4828-A9DB-92BFAD28AAE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311007" y="4338842"/>
            <a:ext cx="551082" cy="5510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944120BD-6FF3-4BB4-89CA-45616A4BD7F6}"/>
              </a:ext>
            </a:extLst>
          </p:cNvPr>
          <p:cNvPicPr>
            <a:picLocks noChangeAspect="1"/>
          </p:cNvPicPr>
          <p:nvPr/>
        </p:nvPicPr>
        <p:blipFill>
          <a:blip r:embed="rId7"/>
          <a:stretch>
            <a:fillRect/>
          </a:stretch>
        </p:blipFill>
        <p:spPr>
          <a:xfrm>
            <a:off x="5318658" y="4832160"/>
            <a:ext cx="535781" cy="521494"/>
          </a:xfrm>
          <a:prstGeom prst="rect">
            <a:avLst/>
          </a:prstGeom>
        </p:spPr>
      </p:pic>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6823A38E-6C1C-4149-9AB7-EE7A83E60870}"/>
                  </a:ext>
                </a:extLst>
              </p:cNvPr>
              <p:cNvSpPr txBox="1"/>
              <p:nvPr/>
            </p:nvSpPr>
            <p:spPr>
              <a:xfrm>
                <a:off x="1678586" y="1308543"/>
                <a:ext cx="783764" cy="366126"/>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oMath>
                  </m:oMathPara>
                </a14:m>
                <a:endParaRPr lang="en-US" sz="900" dirty="0">
                  <a:solidFill>
                    <a:prstClr val="black"/>
                  </a:solidFill>
                  <a:latin typeface="Calibri" panose="020F0502020204030204"/>
                </a:endParaRPr>
              </a:p>
            </p:txBody>
          </p:sp>
        </mc:Choice>
        <mc:Fallback>
          <p:sp>
            <p:nvSpPr>
              <p:cNvPr id="17" name="TextBox 16">
                <a:extLst>
                  <a:ext uri="{FF2B5EF4-FFF2-40B4-BE49-F238E27FC236}">
                    <a16:creationId xmlns:a16="http://schemas.microsoft.com/office/drawing/2014/main" id="{6823A38E-6C1C-4149-9AB7-EE7A83E60870}"/>
                  </a:ext>
                </a:extLst>
              </p:cNvPr>
              <p:cNvSpPr txBox="1">
                <a:spLocks noRot="1" noChangeAspect="1" noMove="1" noResize="1" noEditPoints="1" noAdjustHandles="1" noChangeArrowheads="1" noChangeShapeType="1" noTextEdit="1"/>
              </p:cNvSpPr>
              <p:nvPr/>
            </p:nvSpPr>
            <p:spPr>
              <a:xfrm>
                <a:off x="1678586" y="1308543"/>
                <a:ext cx="783764" cy="366126"/>
              </a:xfrm>
              <a:prstGeom prst="rect">
                <a:avLst/>
              </a:prstGeom>
              <a:blipFill>
                <a:blip r:embed="rId8"/>
                <a:stretch>
                  <a:fillRect/>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58AFD70B-166F-4016-B567-9AA865974287}"/>
              </a:ext>
            </a:extLst>
          </p:cNvPr>
          <p:cNvCxnSpPr>
            <a:cxnSpLocks/>
          </p:cNvCxnSpPr>
          <p:nvPr/>
        </p:nvCxnSpPr>
        <p:spPr>
          <a:xfrm flipH="1">
            <a:off x="3350627" y="2339885"/>
            <a:ext cx="3265707" cy="3233257"/>
          </a:xfrm>
          <a:prstGeom prst="line">
            <a:avLst/>
          </a:prstGeom>
          <a:ln w="3175">
            <a:solidFill>
              <a:schemeClr val="accent6">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D20D983-AE56-4B2B-8AAA-3C712FD4B5CF}"/>
              </a:ext>
            </a:extLst>
          </p:cNvPr>
          <p:cNvCxnSpPr>
            <a:cxnSpLocks/>
          </p:cNvCxnSpPr>
          <p:nvPr/>
        </p:nvCxnSpPr>
        <p:spPr>
          <a:xfrm flipH="1">
            <a:off x="2393771" y="1420441"/>
            <a:ext cx="3192777" cy="3211975"/>
          </a:xfrm>
          <a:prstGeom prst="line">
            <a:avLst/>
          </a:prstGeom>
          <a:ln w="3175">
            <a:solidFill>
              <a:schemeClr val="accent6">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53134858-3E5E-4301-B72E-7855A7C35875}"/>
              </a:ext>
            </a:extLst>
          </p:cNvPr>
          <p:cNvPicPr>
            <a:picLocks noChangeAspect="1"/>
          </p:cNvPicPr>
          <p:nvPr/>
        </p:nvPicPr>
        <p:blipFill>
          <a:blip r:embed="rId5"/>
          <a:stretch>
            <a:fillRect/>
          </a:stretch>
        </p:blipFill>
        <p:spPr>
          <a:xfrm>
            <a:off x="3539356" y="4844238"/>
            <a:ext cx="485775" cy="500063"/>
          </a:xfrm>
          <a:prstGeom prst="rect">
            <a:avLst/>
          </a:prstGeom>
        </p:spPr>
      </p:pic>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43A706F1-EB0B-4E2C-BE02-64CD90A1C802}"/>
                  </a:ext>
                </a:extLst>
              </p:cNvPr>
              <p:cNvSpPr txBox="1"/>
              <p:nvPr/>
            </p:nvSpPr>
            <p:spPr>
              <a:xfrm>
                <a:off x="3289864" y="5588153"/>
                <a:ext cx="121526" cy="230832"/>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r>
                        <a:rPr lang="en-US" sz="900" i="1">
                          <a:solidFill>
                            <a:prstClr val="black"/>
                          </a:solidFill>
                          <a:latin typeface="Cambria Math" panose="02040503050406030204" pitchFamily="18" charset="0"/>
                        </a:rPr>
                        <m:t>𝑓</m:t>
                      </m:r>
                    </m:oMath>
                  </m:oMathPara>
                </a14:m>
                <a:endParaRPr lang="en-US" sz="900" dirty="0">
                  <a:solidFill>
                    <a:prstClr val="black"/>
                  </a:solidFill>
                  <a:latin typeface="Calibri" panose="020F0502020204030204"/>
                </a:endParaRPr>
              </a:p>
            </p:txBody>
          </p:sp>
        </mc:Choice>
        <mc:Fallback>
          <p:sp>
            <p:nvSpPr>
              <p:cNvPr id="26" name="TextBox 25">
                <a:extLst>
                  <a:ext uri="{FF2B5EF4-FFF2-40B4-BE49-F238E27FC236}">
                    <a16:creationId xmlns:a16="http://schemas.microsoft.com/office/drawing/2014/main" id="{43A706F1-EB0B-4E2C-BE02-64CD90A1C802}"/>
                  </a:ext>
                </a:extLst>
              </p:cNvPr>
              <p:cNvSpPr txBox="1">
                <a:spLocks noRot="1" noChangeAspect="1" noMove="1" noResize="1" noEditPoints="1" noAdjustHandles="1" noChangeArrowheads="1" noChangeShapeType="1" noTextEdit="1"/>
              </p:cNvSpPr>
              <p:nvPr/>
            </p:nvSpPr>
            <p:spPr>
              <a:xfrm>
                <a:off x="3289864" y="5588153"/>
                <a:ext cx="121526" cy="230832"/>
              </a:xfrm>
              <a:prstGeom prst="rect">
                <a:avLst/>
              </a:prstGeom>
              <a:blipFill>
                <a:blip r:embed="rId9"/>
                <a:stretch>
                  <a:fillRect r="-4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23D138B3-0801-4DF4-A51A-B34787CC7E0E}"/>
                  </a:ext>
                </a:extLst>
              </p:cNvPr>
              <p:cNvSpPr txBox="1"/>
              <p:nvPr/>
            </p:nvSpPr>
            <p:spPr>
              <a:xfrm>
                <a:off x="2248099" y="4539859"/>
                <a:ext cx="121526" cy="230832"/>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r>
                        <a:rPr lang="en-US" sz="900" i="1">
                          <a:solidFill>
                            <a:prstClr val="black"/>
                          </a:solidFill>
                          <a:latin typeface="Cambria Math" panose="02040503050406030204" pitchFamily="18" charset="0"/>
                        </a:rPr>
                        <m:t>𝑓</m:t>
                      </m:r>
                    </m:oMath>
                  </m:oMathPara>
                </a14:m>
                <a:endParaRPr lang="en-US" sz="900" dirty="0">
                  <a:solidFill>
                    <a:prstClr val="black"/>
                  </a:solidFill>
                  <a:latin typeface="Calibri" panose="020F0502020204030204"/>
                </a:endParaRPr>
              </a:p>
            </p:txBody>
          </p:sp>
        </mc:Choice>
        <mc:Fallback>
          <p:sp>
            <p:nvSpPr>
              <p:cNvPr id="31" name="TextBox 30">
                <a:extLst>
                  <a:ext uri="{FF2B5EF4-FFF2-40B4-BE49-F238E27FC236}">
                    <a16:creationId xmlns:a16="http://schemas.microsoft.com/office/drawing/2014/main" id="{23D138B3-0801-4DF4-A51A-B34787CC7E0E}"/>
                  </a:ext>
                </a:extLst>
              </p:cNvPr>
              <p:cNvSpPr txBox="1">
                <a:spLocks noRot="1" noChangeAspect="1" noMove="1" noResize="1" noEditPoints="1" noAdjustHandles="1" noChangeArrowheads="1" noChangeShapeType="1" noTextEdit="1"/>
              </p:cNvSpPr>
              <p:nvPr/>
            </p:nvSpPr>
            <p:spPr>
              <a:xfrm>
                <a:off x="2248099" y="4539859"/>
                <a:ext cx="121526" cy="230832"/>
              </a:xfrm>
              <a:prstGeom prst="rect">
                <a:avLst/>
              </a:prstGeom>
              <a:blipFill>
                <a:blip r:embed="rId9"/>
                <a:stretch>
                  <a:fillRect r="-45000"/>
                </a:stretch>
              </a:blipFill>
            </p:spPr>
            <p:txBody>
              <a:bodyPr/>
              <a:lstStyle/>
              <a:p>
                <a:r>
                  <a:rPr lang="en-US">
                    <a:noFill/>
                  </a:rPr>
                  <a:t> </a:t>
                </a:r>
              </a:p>
            </p:txBody>
          </p:sp>
        </mc:Fallback>
      </mc:AlternateContent>
      <p:pic>
        <p:nvPicPr>
          <p:cNvPr id="45" name="Picture 44">
            <a:extLst>
              <a:ext uri="{FF2B5EF4-FFF2-40B4-BE49-F238E27FC236}">
                <a16:creationId xmlns:a16="http://schemas.microsoft.com/office/drawing/2014/main" id="{3DB9D019-B01C-40EB-AB04-A59B7DAAE0F8}"/>
              </a:ext>
            </a:extLst>
          </p:cNvPr>
          <p:cNvPicPr>
            <a:picLocks noChangeAspect="1"/>
          </p:cNvPicPr>
          <p:nvPr/>
        </p:nvPicPr>
        <p:blipFill>
          <a:blip r:embed="rId10"/>
          <a:stretch>
            <a:fillRect/>
          </a:stretch>
        </p:blipFill>
        <p:spPr>
          <a:xfrm>
            <a:off x="6002383" y="1424165"/>
            <a:ext cx="614693" cy="1614582"/>
          </a:xfrm>
          <a:prstGeom prst="rect">
            <a:avLst/>
          </a:prstGeom>
        </p:spPr>
      </p:pic>
      <p:pic>
        <p:nvPicPr>
          <p:cNvPr id="47" name="Picture 46">
            <a:extLst>
              <a:ext uri="{FF2B5EF4-FFF2-40B4-BE49-F238E27FC236}">
                <a16:creationId xmlns:a16="http://schemas.microsoft.com/office/drawing/2014/main" id="{115CAE42-D1DD-4139-AF75-75F492458138}"/>
              </a:ext>
            </a:extLst>
          </p:cNvPr>
          <p:cNvPicPr>
            <a:picLocks noChangeAspect="1"/>
          </p:cNvPicPr>
          <p:nvPr/>
        </p:nvPicPr>
        <p:blipFill>
          <a:blip r:embed="rId11"/>
          <a:stretch>
            <a:fillRect/>
          </a:stretch>
        </p:blipFill>
        <p:spPr>
          <a:xfrm>
            <a:off x="2399080" y="1790840"/>
            <a:ext cx="2770892" cy="3790659"/>
          </a:xfrm>
          <a:prstGeom prst="rect">
            <a:avLst/>
          </a:prstGeom>
        </p:spPr>
      </p:pic>
      <p:sp>
        <p:nvSpPr>
          <p:cNvPr id="48" name="TextBox 47">
            <a:extLst>
              <a:ext uri="{FF2B5EF4-FFF2-40B4-BE49-F238E27FC236}">
                <a16:creationId xmlns:a16="http://schemas.microsoft.com/office/drawing/2014/main" id="{BBB0A7DA-B010-4216-A935-2842D6D5B217}"/>
              </a:ext>
            </a:extLst>
          </p:cNvPr>
          <p:cNvSpPr txBox="1"/>
          <p:nvPr/>
        </p:nvSpPr>
        <p:spPr>
          <a:xfrm>
            <a:off x="6949437" y="5477218"/>
            <a:ext cx="1846390" cy="230832"/>
          </a:xfrm>
          <a:prstGeom prst="rect">
            <a:avLst/>
          </a:prstGeom>
          <a:noFill/>
        </p:spPr>
        <p:txBody>
          <a:bodyPr wrap="square" rtlCol="0">
            <a:spAutoFit/>
          </a:bodyPr>
          <a:lstStyle/>
          <a:p>
            <a:pPr defTabSz="685800"/>
            <a:r>
              <a:rPr lang="en-US" sz="900" dirty="0">
                <a:solidFill>
                  <a:prstClr val="black"/>
                </a:solidFill>
                <a:latin typeface="Calibri" panose="020F0502020204030204"/>
              </a:rPr>
              <a:t>#msg a rational backup receives</a:t>
            </a:r>
          </a:p>
        </p:txBody>
      </p:sp>
      <p:sp>
        <p:nvSpPr>
          <p:cNvPr id="49" name="TextBox 48">
            <a:extLst>
              <a:ext uri="{FF2B5EF4-FFF2-40B4-BE49-F238E27FC236}">
                <a16:creationId xmlns:a16="http://schemas.microsoft.com/office/drawing/2014/main" id="{E5505779-DB7A-4FCB-B170-C26AE06B8F62}"/>
              </a:ext>
            </a:extLst>
          </p:cNvPr>
          <p:cNvSpPr txBox="1"/>
          <p:nvPr/>
        </p:nvSpPr>
        <p:spPr>
          <a:xfrm rot="16200000">
            <a:off x="1395813" y="3313583"/>
            <a:ext cx="1788166" cy="230832"/>
          </a:xfrm>
          <a:prstGeom prst="rect">
            <a:avLst/>
          </a:prstGeom>
          <a:noFill/>
        </p:spPr>
        <p:txBody>
          <a:bodyPr wrap="square" rtlCol="0">
            <a:spAutoFit/>
          </a:bodyPr>
          <a:lstStyle/>
          <a:p>
            <a:pPr algn="ctr" defTabSz="685800"/>
            <a:r>
              <a:rPr lang="en-US" sz="900" dirty="0">
                <a:solidFill>
                  <a:prstClr val="black"/>
                </a:solidFill>
                <a:latin typeface="Calibri" panose="020F0502020204030204"/>
              </a:rPr>
              <a:t>#msg another backup receives</a:t>
            </a:r>
          </a:p>
        </p:txBody>
      </p:sp>
      <p:sp>
        <p:nvSpPr>
          <p:cNvPr id="55" name="Rectangle 54">
            <a:extLst>
              <a:ext uri="{FF2B5EF4-FFF2-40B4-BE49-F238E27FC236}">
                <a16:creationId xmlns:a16="http://schemas.microsoft.com/office/drawing/2014/main" id="{47205287-3935-4D9F-9CAE-D7B2B64AE9E1}"/>
              </a:ext>
            </a:extLst>
          </p:cNvPr>
          <p:cNvSpPr/>
          <p:nvPr/>
        </p:nvSpPr>
        <p:spPr>
          <a:xfrm>
            <a:off x="5669280" y="1026578"/>
            <a:ext cx="666206" cy="37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6" name="Right Brace 55">
            <a:extLst>
              <a:ext uri="{FF2B5EF4-FFF2-40B4-BE49-F238E27FC236}">
                <a16:creationId xmlns:a16="http://schemas.microsoft.com/office/drawing/2014/main" id="{AE1DCD08-CC2C-4608-95D2-1B6DBFE753BE}"/>
              </a:ext>
            </a:extLst>
          </p:cNvPr>
          <p:cNvSpPr/>
          <p:nvPr/>
        </p:nvSpPr>
        <p:spPr>
          <a:xfrm>
            <a:off x="6027281" y="2032910"/>
            <a:ext cx="151451" cy="77070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prstClr val="black"/>
              </a:solidFill>
              <a:latin typeface="Calibri" panose="020F0502020204030204"/>
            </a:endParaRPr>
          </a:p>
        </p:txBody>
      </p:sp>
      <mc:AlternateContent xmlns:mc="http://schemas.openxmlformats.org/markup-compatibility/2006">
        <mc:Choice xmlns:a14="http://schemas.microsoft.com/office/drawing/2010/main" Requires="a14">
          <p:sp>
            <p:nvSpPr>
              <p:cNvPr id="57" name="TextBox 56">
                <a:extLst>
                  <a:ext uri="{FF2B5EF4-FFF2-40B4-BE49-F238E27FC236}">
                    <a16:creationId xmlns:a16="http://schemas.microsoft.com/office/drawing/2014/main" id="{3EEA1F16-BE16-42ED-996C-3E536667E411}"/>
                  </a:ext>
                </a:extLst>
              </p:cNvPr>
              <p:cNvSpPr txBox="1"/>
              <p:nvPr/>
            </p:nvSpPr>
            <p:spPr>
              <a:xfrm>
                <a:off x="6084020" y="2313238"/>
                <a:ext cx="342903" cy="230832"/>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r>
                        <a:rPr lang="en-US" sz="900" i="1">
                          <a:solidFill>
                            <a:prstClr val="black"/>
                          </a:solidFill>
                          <a:latin typeface="Cambria Math" panose="02040503050406030204" pitchFamily="18" charset="0"/>
                        </a:rPr>
                        <m:t>𝑓𝑝</m:t>
                      </m:r>
                    </m:oMath>
                  </m:oMathPara>
                </a14:m>
                <a:endParaRPr lang="en-US" sz="900" dirty="0">
                  <a:solidFill>
                    <a:prstClr val="black"/>
                  </a:solidFill>
                  <a:latin typeface="Calibri" panose="020F0502020204030204"/>
                </a:endParaRPr>
              </a:p>
            </p:txBody>
          </p:sp>
        </mc:Choice>
        <mc:Fallback>
          <p:sp>
            <p:nvSpPr>
              <p:cNvPr id="57" name="TextBox 56">
                <a:extLst>
                  <a:ext uri="{FF2B5EF4-FFF2-40B4-BE49-F238E27FC236}">
                    <a16:creationId xmlns:a16="http://schemas.microsoft.com/office/drawing/2014/main" id="{3EEA1F16-BE16-42ED-996C-3E536667E411}"/>
                  </a:ext>
                </a:extLst>
              </p:cNvPr>
              <p:cNvSpPr txBox="1">
                <a:spLocks noRot="1" noChangeAspect="1" noMove="1" noResize="1" noEditPoints="1" noAdjustHandles="1" noChangeArrowheads="1" noChangeShapeType="1" noTextEdit="1"/>
              </p:cNvSpPr>
              <p:nvPr/>
            </p:nvSpPr>
            <p:spPr>
              <a:xfrm>
                <a:off x="6084020" y="2313238"/>
                <a:ext cx="342903" cy="230832"/>
              </a:xfrm>
              <a:prstGeom prst="rect">
                <a:avLst/>
              </a:prstGeom>
              <a:blipFill>
                <a:blip r:embed="rId12"/>
                <a:stretch>
                  <a:fillRect b="-2632"/>
                </a:stretch>
              </a:blipFill>
            </p:spPr>
            <p:txBody>
              <a:bodyPr/>
              <a:lstStyle/>
              <a:p>
                <a:r>
                  <a:rPr lang="en-US">
                    <a:noFill/>
                  </a:rPr>
                  <a:t> </a:t>
                </a:r>
              </a:p>
            </p:txBody>
          </p:sp>
        </mc:Fallback>
      </mc:AlternateContent>
      <p:sp>
        <p:nvSpPr>
          <p:cNvPr id="30" name="Rectangle 29">
            <a:extLst>
              <a:ext uri="{FF2B5EF4-FFF2-40B4-BE49-F238E27FC236}">
                <a16:creationId xmlns:a16="http://schemas.microsoft.com/office/drawing/2014/main" id="{0ED48E65-4E42-497A-A4AA-EA554CA4D47E}"/>
              </a:ext>
            </a:extLst>
          </p:cNvPr>
          <p:cNvSpPr/>
          <p:nvPr/>
        </p:nvSpPr>
        <p:spPr>
          <a:xfrm>
            <a:off x="5169971" y="2014653"/>
            <a:ext cx="832412" cy="816870"/>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2" name="TextBox 31">
            <a:extLst>
              <a:ext uri="{FF2B5EF4-FFF2-40B4-BE49-F238E27FC236}">
                <a16:creationId xmlns:a16="http://schemas.microsoft.com/office/drawing/2014/main" id="{B7DBCFE7-13C6-4AB6-B82E-A3C4B21248E2}"/>
              </a:ext>
            </a:extLst>
          </p:cNvPr>
          <p:cNvSpPr txBox="1"/>
          <p:nvPr/>
        </p:nvSpPr>
        <p:spPr>
          <a:xfrm>
            <a:off x="7095504" y="1737654"/>
            <a:ext cx="1766509" cy="300082"/>
          </a:xfrm>
          <a:prstGeom prst="rect">
            <a:avLst/>
          </a:prstGeom>
          <a:noFill/>
        </p:spPr>
        <p:txBody>
          <a:bodyPr wrap="none" rtlCol="0">
            <a:spAutoFit/>
          </a:bodyPr>
          <a:lstStyle/>
          <a:p>
            <a:pPr defTabSz="685800"/>
            <a:r>
              <a:rPr lang="en-US" sz="1350" dirty="0">
                <a:solidFill>
                  <a:prstClr val="black"/>
                </a:solidFill>
                <a:latin typeface="Calibri" panose="020F0502020204030204"/>
              </a:rPr>
              <a:t>if the leader is rational</a:t>
            </a:r>
          </a:p>
        </p:txBody>
      </p:sp>
    </p:spTree>
    <p:extLst>
      <p:ext uri="{BB962C8B-B14F-4D97-AF65-F5344CB8AC3E}">
        <p14:creationId xmlns:p14="http://schemas.microsoft.com/office/powerpoint/2010/main" val="145786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properties of a consensus equilibrium</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28650" y="2226469"/>
                <a:ext cx="8349095" cy="3263504"/>
              </a:xfrm>
            </p:spPr>
            <p:txBody>
              <a:bodyPr>
                <a:normAutofit/>
              </a:bodyPr>
              <a:lstStyle/>
              <a:p>
                <a:pPr marL="0" indent="0">
                  <a:buNone/>
                </a:pPr>
                <a:r>
                  <a:rPr lang="en-US" sz="2400" dirty="0"/>
                  <a:t>A consensus equilibrium has </a:t>
                </a:r>
              </a:p>
              <a:p>
                <a:pPr marL="0" indent="0">
                  <a:buNone/>
                </a:pPr>
                <a:r>
                  <a:rPr lang="en-US" sz="600" dirty="0"/>
                  <a:t> </a:t>
                </a:r>
              </a:p>
              <a:p>
                <a:pPr marL="0" indent="0">
                  <a:buNone/>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𝐸</m:t>
                          </m:r>
                        </m:e>
                        <m:sup>
                          <m:r>
                            <a:rPr lang="en-US" sz="2400" i="1">
                              <a:latin typeface="Cambria Math" panose="02040503050406030204" pitchFamily="18" charset="0"/>
                            </a:rPr>
                            <m:t>1</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𝐸</m:t>
                          </m:r>
                        </m:e>
                        <m:sup>
                          <m:r>
                            <a:rPr lang="en-US" sz="2400" i="1">
                              <a:latin typeface="Cambria Math" panose="02040503050406030204" pitchFamily="18" charset="0"/>
                            </a:rPr>
                            <m:t>0</m:t>
                          </m:r>
                        </m:sup>
                      </m:sSup>
                      <m:r>
                        <a:rPr lang="en-US" sz="2400" i="1">
                          <a:latin typeface="Cambria Math" panose="02040503050406030204" pitchFamily="18" charset="0"/>
                        </a:rPr>
                        <m:t>=</m:t>
                      </m:r>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𝑛</m:t>
                          </m:r>
                          <m:r>
                            <a:rPr lang="en-US" sz="2400" i="1">
                              <a:latin typeface="Cambria Math" panose="02040503050406030204" pitchFamily="18" charset="0"/>
                            </a:rPr>
                            <m:t>−</m:t>
                          </m:r>
                          <m:r>
                            <a:rPr lang="en-US" sz="2400" i="1">
                              <a:latin typeface="Cambria Math" panose="02040503050406030204" pitchFamily="18" charset="0"/>
                            </a:rPr>
                            <m:t>𝑓</m:t>
                          </m:r>
                        </m:e>
                      </m:d>
                      <m:r>
                        <a:rPr lang="en-US" sz="2400" i="1">
                          <a:latin typeface="Cambria Math" panose="02040503050406030204" pitchFamily="18" charset="0"/>
                        </a:rPr>
                        <m:t>𝑝𝑞</m:t>
                      </m:r>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𝑛</m:t>
                          </m:r>
                          <m:r>
                            <a:rPr lang="en-US" sz="2400" i="1">
                              <a:latin typeface="Cambria Math" panose="02040503050406030204" pitchFamily="18" charset="0"/>
                            </a:rPr>
                            <m:t>−</m:t>
                          </m:r>
                          <m:r>
                            <a:rPr lang="en-US" sz="2400" i="1">
                              <a:latin typeface="Cambria Math" panose="02040503050406030204" pitchFamily="18" charset="0"/>
                            </a:rPr>
                            <m:t>𝑓</m:t>
                          </m:r>
                        </m:e>
                      </m:d>
                      <m:r>
                        <a:rPr lang="en-US" sz="2400" i="1">
                          <a:latin typeface="Cambria Math" panose="02040503050406030204" pitchFamily="18" charset="0"/>
                        </a:rPr>
                        <m:t>𝑝𝑞</m:t>
                      </m:r>
                      <m:r>
                        <a:rPr lang="en-US" sz="2400" i="1">
                          <a:latin typeface="Cambria Math" panose="02040503050406030204" pitchFamily="18" charset="0"/>
                        </a:rPr>
                        <m:t>+</m:t>
                      </m:r>
                      <m:r>
                        <a:rPr lang="en-US" sz="2400" i="1">
                          <a:latin typeface="Cambria Math" panose="02040503050406030204" pitchFamily="18" charset="0"/>
                        </a:rPr>
                        <m:t>𝑓𝑝</m:t>
                      </m:r>
                      <m:r>
                        <a:rPr lang="en-US" sz="2400" i="1">
                          <a:latin typeface="Cambria Math" panose="02040503050406030204" pitchFamily="18" charset="0"/>
                        </a:rPr>
                        <m:t>]</m:t>
                      </m:r>
                    </m:oMath>
                  </m:oMathPara>
                </a14:m>
                <a:endParaRPr lang="en-US" sz="2400" dirty="0"/>
              </a:p>
              <a:p>
                <a:pPr marL="0" indent="0">
                  <a:buNone/>
                </a:pPr>
                <a:endParaRPr lang="en-US" sz="2400" dirty="0"/>
              </a:p>
              <a:p>
                <a:pPr marL="0" indent="0">
                  <a:buNone/>
                </a:pPr>
                <a:r>
                  <a:rPr lang="en-US" sz="2400" dirty="0"/>
                  <a:t>A rational backup who knows the leader is Byzantine </a:t>
                </a:r>
              </a:p>
              <a:p>
                <a:pPr lvl="1"/>
                <a:r>
                  <a:rPr lang="en-US" sz="2100" dirty="0"/>
                  <a:t>always gets </a:t>
                </a:r>
                <a:r>
                  <a:rPr lang="en-US" sz="2100" i="1" dirty="0"/>
                  <a:t>−c </a:t>
                </a:r>
                <a:r>
                  <a:rPr lang="en-US" sz="2100" dirty="0"/>
                  <a:t>from committing to message… </a:t>
                </a:r>
              </a:p>
              <a:p>
                <a:pPr lvl="1"/>
                <a:r>
                  <a:rPr lang="en-US" sz="2100" dirty="0"/>
                  <a:t>thus does not commit to message</a:t>
                </a:r>
              </a:p>
              <a:p>
                <a:pPr lvl="1"/>
                <a:r>
                  <a:rPr lang="en-US" dirty="0">
                    <a:solidFill>
                      <a:schemeClr val="bg2">
                        <a:lumMod val="50000"/>
                      </a:schemeClr>
                    </a:solidFill>
                  </a:rPr>
                  <a:t>except for when </a:t>
                </a:r>
                <a14:m>
                  <m:oMath xmlns:m="http://schemas.openxmlformats.org/officeDocument/2006/math">
                    <m:r>
                      <a:rPr lang="en-US" b="0" i="1" smtClean="0">
                        <a:solidFill>
                          <a:schemeClr val="bg2">
                            <a:lumMod val="50000"/>
                          </a:schemeClr>
                        </a:solidFill>
                        <a:latin typeface="Cambria Math" panose="02040503050406030204" pitchFamily="18" charset="0"/>
                      </a:rPr>
                      <m:t>𝑝</m:t>
                    </m:r>
                    <m:r>
                      <a:rPr lang="en-US" b="0" i="1" smtClean="0">
                        <a:solidFill>
                          <a:schemeClr val="bg2">
                            <a:lumMod val="50000"/>
                          </a:schemeClr>
                        </a:solidFill>
                        <a:latin typeface="Cambria Math" panose="02040503050406030204" pitchFamily="18" charset="0"/>
                      </a:rPr>
                      <m:t>=1</m:t>
                    </m:r>
                  </m:oMath>
                </a14:m>
                <a:r>
                  <a:rPr lang="en-US" dirty="0">
                    <a:solidFill>
                      <a:schemeClr val="bg2">
                        <a:lumMod val="50000"/>
                      </a:schemeClr>
                    </a:solidFill>
                  </a:rPr>
                  <a:t> and she receives exactly </a:t>
                </a:r>
                <a14:m>
                  <m:oMath xmlns:m="http://schemas.openxmlformats.org/officeDocument/2006/math">
                    <m:r>
                      <a:rPr lang="en-US" i="1">
                        <a:solidFill>
                          <a:schemeClr val="bg2">
                            <a:lumMod val="50000"/>
                          </a:schemeClr>
                        </a:solidFill>
                        <a:latin typeface="Cambria Math" panose="02040503050406030204" pitchFamily="18" charset="0"/>
                      </a:rPr>
                      <m:t>𝑘</m:t>
                    </m:r>
                    <m:r>
                      <a:rPr lang="en-US" i="1">
                        <a:solidFill>
                          <a:schemeClr val="bg2">
                            <a:lumMod val="50000"/>
                          </a:schemeClr>
                        </a:solidFill>
                        <a:latin typeface="Cambria Math" panose="02040503050406030204" pitchFamily="18" charset="0"/>
                      </a:rPr>
                      <m:t>=</m:t>
                    </m:r>
                    <m:d>
                      <m:dPr>
                        <m:ctrlPr>
                          <a:rPr lang="en-US" i="1">
                            <a:solidFill>
                              <a:schemeClr val="bg2">
                                <a:lumMod val="50000"/>
                              </a:schemeClr>
                            </a:solidFill>
                            <a:latin typeface="Cambria Math" panose="02040503050406030204" pitchFamily="18" charset="0"/>
                          </a:rPr>
                        </m:ctrlPr>
                      </m:dPr>
                      <m:e>
                        <m:r>
                          <a:rPr lang="en-US" i="1">
                            <a:solidFill>
                              <a:schemeClr val="bg2">
                                <a:lumMod val="50000"/>
                              </a:schemeClr>
                            </a:solidFill>
                            <a:latin typeface="Cambria Math" panose="02040503050406030204" pitchFamily="18" charset="0"/>
                          </a:rPr>
                          <m:t>𝑛</m:t>
                        </m:r>
                        <m:r>
                          <a:rPr lang="en-US" i="1">
                            <a:solidFill>
                              <a:schemeClr val="bg2">
                                <a:lumMod val="50000"/>
                              </a:schemeClr>
                            </a:solidFill>
                            <a:latin typeface="Cambria Math" panose="02040503050406030204" pitchFamily="18" charset="0"/>
                          </a:rPr>
                          <m:t>−</m:t>
                        </m:r>
                        <m:r>
                          <a:rPr lang="en-US" i="1">
                            <a:solidFill>
                              <a:schemeClr val="bg2">
                                <a:lumMod val="50000"/>
                              </a:schemeClr>
                            </a:solidFill>
                            <a:latin typeface="Cambria Math" panose="02040503050406030204" pitchFamily="18" charset="0"/>
                          </a:rPr>
                          <m:t>𝑓</m:t>
                        </m:r>
                      </m:e>
                    </m:d>
                    <m:r>
                      <a:rPr lang="en-US" i="1">
                        <a:solidFill>
                          <a:schemeClr val="bg2">
                            <a:lumMod val="50000"/>
                          </a:schemeClr>
                        </a:solidFill>
                        <a:latin typeface="Cambria Math" panose="02040503050406030204" pitchFamily="18" charset="0"/>
                      </a:rPr>
                      <m:t>𝑞</m:t>
                    </m:r>
                    <m:r>
                      <a:rPr lang="en-US" i="1">
                        <a:solidFill>
                          <a:schemeClr val="bg2">
                            <a:lumMod val="50000"/>
                          </a:schemeClr>
                        </a:solidFill>
                        <a:latin typeface="Cambria Math" panose="02040503050406030204" pitchFamily="18" charset="0"/>
                      </a:rPr>
                      <m:t>+</m:t>
                    </m:r>
                    <m:r>
                      <a:rPr lang="en-US" i="1">
                        <a:solidFill>
                          <a:schemeClr val="bg2">
                            <a:lumMod val="50000"/>
                          </a:schemeClr>
                        </a:solidFill>
                        <a:latin typeface="Cambria Math" panose="02040503050406030204" pitchFamily="18" charset="0"/>
                      </a:rPr>
                      <m:t>𝑓</m:t>
                    </m:r>
                  </m:oMath>
                </a14:m>
                <a:r>
                  <a:rPr lang="en-US" dirty="0">
                    <a:solidFill>
                      <a:schemeClr val="bg2">
                        <a:lumMod val="50000"/>
                      </a:schemeClr>
                    </a:solidFill>
                  </a:rPr>
                  <a:t> messages</a:t>
                </a:r>
              </a:p>
              <a:p>
                <a:pPr marL="0" indent="0">
                  <a:buNone/>
                </a:pPr>
                <a:endParaRPr lang="en-US" sz="12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28650" y="2226469"/>
                <a:ext cx="8349095" cy="3263504"/>
              </a:xfrm>
              <a:blipFill>
                <a:blip r:embed="rId2"/>
                <a:stretch>
                  <a:fillRect l="-1095" t="-2612"/>
                </a:stretch>
              </a:blipFill>
            </p:spPr>
            <p:txBody>
              <a:bodyPr/>
              <a:lstStyle/>
              <a:p>
                <a:r>
                  <a:rPr lang="en-US">
                    <a:noFill/>
                  </a:rPr>
                  <a:t> </a:t>
                </a:r>
              </a:p>
            </p:txBody>
          </p:sp>
        </mc:Fallback>
      </mc:AlternateContent>
    </p:spTree>
    <p:extLst>
      <p:ext uri="{BB962C8B-B14F-4D97-AF65-F5344CB8AC3E}">
        <p14:creationId xmlns:p14="http://schemas.microsoft.com/office/powerpoint/2010/main" val="348744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071B366-508A-4D5D-B6E3-105DB156E099}"/>
              </a:ext>
            </a:extLst>
          </p:cNvPr>
          <p:cNvSpPr/>
          <p:nvPr/>
        </p:nvSpPr>
        <p:spPr>
          <a:xfrm>
            <a:off x="5170713" y="1412412"/>
            <a:ext cx="831671" cy="416868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9" name="Straight Arrow Connector 8">
            <a:extLst>
              <a:ext uri="{FF2B5EF4-FFF2-40B4-BE49-F238E27FC236}">
                <a16:creationId xmlns:a16="http://schemas.microsoft.com/office/drawing/2014/main" id="{7E2BE9A9-70E4-4BAF-8190-3D23DE556176}"/>
              </a:ext>
            </a:extLst>
          </p:cNvPr>
          <p:cNvCxnSpPr>
            <a:cxnSpLocks/>
          </p:cNvCxnSpPr>
          <p:nvPr/>
        </p:nvCxnSpPr>
        <p:spPr>
          <a:xfrm flipV="1">
            <a:off x="2400308" y="5581099"/>
            <a:ext cx="4470755" cy="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F921FD4-49D8-4EB6-B27A-A90F532807A0}"/>
              </a:ext>
            </a:extLst>
          </p:cNvPr>
          <p:cNvSpPr/>
          <p:nvPr/>
        </p:nvSpPr>
        <p:spPr>
          <a:xfrm>
            <a:off x="6616335" y="1035231"/>
            <a:ext cx="666206" cy="37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2E678B5A-3DC1-4696-83E5-42CB037896D8}"/>
                  </a:ext>
                </a:extLst>
              </p:cNvPr>
              <p:cNvSpPr txBox="1"/>
              <p:nvPr/>
            </p:nvSpPr>
            <p:spPr>
              <a:xfrm>
                <a:off x="6224452" y="5595291"/>
                <a:ext cx="783764" cy="366126"/>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oMath>
                  </m:oMathPara>
                </a14:m>
                <a:endParaRPr lang="en-US" sz="900" dirty="0">
                  <a:solidFill>
                    <a:prstClr val="black"/>
                  </a:solidFill>
                  <a:latin typeface="Calibri" panose="020F0502020204030204"/>
                </a:endParaRPr>
              </a:p>
            </p:txBody>
          </p:sp>
        </mc:Choice>
        <mc:Fallback>
          <p:sp>
            <p:nvSpPr>
              <p:cNvPr id="16" name="TextBox 15">
                <a:extLst>
                  <a:ext uri="{FF2B5EF4-FFF2-40B4-BE49-F238E27FC236}">
                    <a16:creationId xmlns:a16="http://schemas.microsoft.com/office/drawing/2014/main" id="{2E678B5A-3DC1-4696-83E5-42CB037896D8}"/>
                  </a:ext>
                </a:extLst>
              </p:cNvPr>
              <p:cNvSpPr txBox="1">
                <a:spLocks noRot="1" noChangeAspect="1" noMove="1" noResize="1" noEditPoints="1" noAdjustHandles="1" noChangeArrowheads="1" noChangeShapeType="1" noTextEdit="1"/>
              </p:cNvSpPr>
              <p:nvPr/>
            </p:nvSpPr>
            <p:spPr>
              <a:xfrm>
                <a:off x="6224452" y="5595291"/>
                <a:ext cx="783764" cy="36612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4F1B1259-F05A-4CCF-9797-2A4F9F9EBEEF}"/>
                  </a:ext>
                </a:extLst>
              </p:cNvPr>
              <p:cNvSpPr txBox="1"/>
              <p:nvPr/>
            </p:nvSpPr>
            <p:spPr>
              <a:xfrm>
                <a:off x="5467892" y="5359523"/>
                <a:ext cx="932905" cy="366126"/>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𝑝𝑞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𝑓𝑝</m:t>
                      </m:r>
                    </m:oMath>
                  </m:oMathPara>
                </a14:m>
                <a:endParaRPr lang="en-US" sz="900" dirty="0">
                  <a:solidFill>
                    <a:prstClr val="black"/>
                  </a:solidFill>
                  <a:latin typeface="Calibri" panose="020F0502020204030204"/>
                </a:endParaRPr>
              </a:p>
            </p:txBody>
          </p:sp>
        </mc:Choice>
        <mc:Fallback>
          <p:sp>
            <p:nvSpPr>
              <p:cNvPr id="20" name="TextBox 19">
                <a:extLst>
                  <a:ext uri="{FF2B5EF4-FFF2-40B4-BE49-F238E27FC236}">
                    <a16:creationId xmlns:a16="http://schemas.microsoft.com/office/drawing/2014/main" id="{4F1B1259-F05A-4CCF-9797-2A4F9F9EBEEF}"/>
                  </a:ext>
                </a:extLst>
              </p:cNvPr>
              <p:cNvSpPr txBox="1">
                <a:spLocks noRot="1" noChangeAspect="1" noMove="1" noResize="1" noEditPoints="1" noAdjustHandles="1" noChangeArrowheads="1" noChangeShapeType="1" noTextEdit="1"/>
              </p:cNvSpPr>
              <p:nvPr/>
            </p:nvSpPr>
            <p:spPr>
              <a:xfrm>
                <a:off x="5467892" y="5359523"/>
                <a:ext cx="932905" cy="366126"/>
              </a:xfrm>
              <a:prstGeom prst="rect">
                <a:avLst/>
              </a:prstGeom>
              <a:blipFill>
                <a:blip r:embed="rId4"/>
                <a:stretch>
                  <a:fillRect b="-1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6D95CEDA-31BA-4C54-AB6B-FE37ECF7F7C4}"/>
                  </a:ext>
                </a:extLst>
              </p:cNvPr>
              <p:cNvSpPr txBox="1"/>
              <p:nvPr/>
            </p:nvSpPr>
            <p:spPr>
              <a:xfrm>
                <a:off x="4610492" y="5601175"/>
                <a:ext cx="1104533" cy="230832"/>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𝑝𝑞</m:t>
                      </m:r>
                    </m:oMath>
                  </m:oMathPara>
                </a14:m>
                <a:endParaRPr lang="en-US" sz="900" dirty="0">
                  <a:solidFill>
                    <a:prstClr val="black"/>
                  </a:solidFill>
                  <a:latin typeface="Calibri" panose="020F0502020204030204"/>
                </a:endParaRPr>
              </a:p>
            </p:txBody>
          </p:sp>
        </mc:Choice>
        <mc:Fallback>
          <p:sp>
            <p:nvSpPr>
              <p:cNvPr id="21" name="TextBox 20">
                <a:extLst>
                  <a:ext uri="{FF2B5EF4-FFF2-40B4-BE49-F238E27FC236}">
                    <a16:creationId xmlns:a16="http://schemas.microsoft.com/office/drawing/2014/main" id="{6D95CEDA-31BA-4C54-AB6B-FE37ECF7F7C4}"/>
                  </a:ext>
                </a:extLst>
              </p:cNvPr>
              <p:cNvSpPr txBox="1">
                <a:spLocks noRot="1" noChangeAspect="1" noMove="1" noResize="1" noEditPoints="1" noAdjustHandles="1" noChangeArrowheads="1" noChangeShapeType="1" noTextEdit="1"/>
              </p:cNvSpPr>
              <p:nvPr/>
            </p:nvSpPr>
            <p:spPr>
              <a:xfrm>
                <a:off x="4610492" y="5601175"/>
                <a:ext cx="1104533" cy="230832"/>
              </a:xfrm>
              <a:prstGeom prst="rect">
                <a:avLst/>
              </a:prstGeom>
              <a:blipFill>
                <a:blip r:embed="rId5"/>
                <a:stretch>
                  <a:fillRect/>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53134858-3E5E-4301-B72E-7855A7C35875}"/>
              </a:ext>
            </a:extLst>
          </p:cNvPr>
          <p:cNvPicPr>
            <a:picLocks noChangeAspect="1"/>
          </p:cNvPicPr>
          <p:nvPr/>
        </p:nvPicPr>
        <p:blipFill>
          <a:blip r:embed="rId6"/>
          <a:stretch>
            <a:fillRect/>
          </a:stretch>
        </p:blipFill>
        <p:spPr>
          <a:xfrm>
            <a:off x="3539356" y="4844238"/>
            <a:ext cx="485775" cy="500063"/>
          </a:xfrm>
          <a:prstGeom prst="rect">
            <a:avLst/>
          </a:prstGeom>
        </p:spPr>
      </p:pic>
      <p:pic>
        <p:nvPicPr>
          <p:cNvPr id="28" name="Picture 27">
            <a:extLst>
              <a:ext uri="{FF2B5EF4-FFF2-40B4-BE49-F238E27FC236}">
                <a16:creationId xmlns:a16="http://schemas.microsoft.com/office/drawing/2014/main" id="{C55455E5-CADE-440F-A06E-845F5AF94A2C}"/>
              </a:ext>
            </a:extLst>
          </p:cNvPr>
          <p:cNvPicPr>
            <a:picLocks noChangeAspect="1"/>
          </p:cNvPicPr>
          <p:nvPr/>
        </p:nvPicPr>
        <p:blipFill>
          <a:blip r:embed="rId6"/>
          <a:stretch>
            <a:fillRect/>
          </a:stretch>
        </p:blipFill>
        <p:spPr>
          <a:xfrm>
            <a:off x="6066471" y="4844238"/>
            <a:ext cx="485775" cy="500063"/>
          </a:xfrm>
          <a:prstGeom prst="rect">
            <a:avLst/>
          </a:prstGeom>
        </p:spPr>
      </p:pic>
      <p:pic>
        <p:nvPicPr>
          <p:cNvPr id="29" name="Picture 2" descr="A Smile can Change the World - The Oxford Scientist">
            <a:extLst>
              <a:ext uri="{FF2B5EF4-FFF2-40B4-BE49-F238E27FC236}">
                <a16:creationId xmlns:a16="http://schemas.microsoft.com/office/drawing/2014/main" id="{1103F7B2-8A12-4828-A9DB-92BFAD28AAE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311007" y="4338842"/>
            <a:ext cx="551082" cy="5510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944120BD-6FF3-4BB4-89CA-45616A4BD7F6}"/>
              </a:ext>
            </a:extLst>
          </p:cNvPr>
          <p:cNvPicPr>
            <a:picLocks noChangeAspect="1"/>
          </p:cNvPicPr>
          <p:nvPr/>
        </p:nvPicPr>
        <p:blipFill>
          <a:blip r:embed="rId8"/>
          <a:stretch>
            <a:fillRect/>
          </a:stretch>
        </p:blipFill>
        <p:spPr>
          <a:xfrm>
            <a:off x="5318658" y="4832160"/>
            <a:ext cx="535781" cy="521494"/>
          </a:xfrm>
          <a:prstGeom prst="rect">
            <a:avLst/>
          </a:prstGeom>
        </p:spPr>
      </p:pic>
      <p:sp>
        <p:nvSpPr>
          <p:cNvPr id="31" name="Oval 30">
            <a:extLst>
              <a:ext uri="{FF2B5EF4-FFF2-40B4-BE49-F238E27FC236}">
                <a16:creationId xmlns:a16="http://schemas.microsoft.com/office/drawing/2014/main" id="{D5CAED8C-752D-49BD-8BBD-1EC94662D02D}"/>
              </a:ext>
            </a:extLst>
          </p:cNvPr>
          <p:cNvSpPr/>
          <p:nvPr/>
        </p:nvSpPr>
        <p:spPr>
          <a:xfrm>
            <a:off x="6603271" y="5568030"/>
            <a:ext cx="34289" cy="342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4" name="TextBox 33">
            <a:extLst>
              <a:ext uri="{FF2B5EF4-FFF2-40B4-BE49-F238E27FC236}">
                <a16:creationId xmlns:a16="http://schemas.microsoft.com/office/drawing/2014/main" id="{1F1E008A-9245-45AB-B02B-B48A4053F631}"/>
              </a:ext>
            </a:extLst>
          </p:cNvPr>
          <p:cNvSpPr txBox="1"/>
          <p:nvPr/>
        </p:nvSpPr>
        <p:spPr>
          <a:xfrm>
            <a:off x="6949437" y="5477218"/>
            <a:ext cx="1846390" cy="230832"/>
          </a:xfrm>
          <a:prstGeom prst="rect">
            <a:avLst/>
          </a:prstGeom>
          <a:noFill/>
        </p:spPr>
        <p:txBody>
          <a:bodyPr wrap="square" rtlCol="0">
            <a:spAutoFit/>
          </a:bodyPr>
          <a:lstStyle/>
          <a:p>
            <a:pPr defTabSz="685800"/>
            <a:r>
              <a:rPr lang="en-US" sz="900" dirty="0">
                <a:solidFill>
                  <a:prstClr val="black"/>
                </a:solidFill>
                <a:latin typeface="Calibri" panose="020F0502020204030204"/>
              </a:rPr>
              <a:t>#msg a rational backup receives</a:t>
            </a:r>
          </a:p>
        </p:txBody>
      </p:sp>
      <p:sp>
        <p:nvSpPr>
          <p:cNvPr id="35" name="Title 1">
            <a:extLst>
              <a:ext uri="{FF2B5EF4-FFF2-40B4-BE49-F238E27FC236}">
                <a16:creationId xmlns:a16="http://schemas.microsoft.com/office/drawing/2014/main" id="{70A51A0C-9129-4F2A-8576-5FC7AA06E059}"/>
              </a:ext>
            </a:extLst>
          </p:cNvPr>
          <p:cNvSpPr>
            <a:spLocks noGrp="1"/>
          </p:cNvSpPr>
          <p:nvPr>
            <p:ph type="title"/>
          </p:nvPr>
        </p:nvSpPr>
        <p:spPr>
          <a:xfrm>
            <a:off x="628650" y="1131094"/>
            <a:ext cx="7886700" cy="994172"/>
          </a:xfrm>
        </p:spPr>
        <p:txBody>
          <a:bodyPr/>
          <a:lstStyle/>
          <a:p>
            <a:r>
              <a:rPr lang="en-US" dirty="0"/>
              <a:t> </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E96516B3-B6C6-4ACB-9084-7608697F00AF}"/>
                  </a:ext>
                </a:extLst>
              </p:cNvPr>
              <p:cNvSpPr txBox="1"/>
              <p:nvPr/>
            </p:nvSpPr>
            <p:spPr>
              <a:xfrm>
                <a:off x="3289864" y="5588153"/>
                <a:ext cx="121526" cy="230832"/>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r>
                        <a:rPr lang="en-US" sz="900" i="1">
                          <a:solidFill>
                            <a:prstClr val="black"/>
                          </a:solidFill>
                          <a:latin typeface="Cambria Math" panose="02040503050406030204" pitchFamily="18" charset="0"/>
                        </a:rPr>
                        <m:t>𝑓</m:t>
                      </m:r>
                    </m:oMath>
                  </m:oMathPara>
                </a14:m>
                <a:endParaRPr lang="en-US" sz="900" dirty="0">
                  <a:solidFill>
                    <a:prstClr val="black"/>
                  </a:solidFill>
                  <a:latin typeface="Calibri" panose="020F0502020204030204"/>
                </a:endParaRPr>
              </a:p>
            </p:txBody>
          </p:sp>
        </mc:Choice>
        <mc:Fallback>
          <p:sp>
            <p:nvSpPr>
              <p:cNvPr id="17" name="TextBox 16">
                <a:extLst>
                  <a:ext uri="{FF2B5EF4-FFF2-40B4-BE49-F238E27FC236}">
                    <a16:creationId xmlns:a16="http://schemas.microsoft.com/office/drawing/2014/main" id="{E96516B3-B6C6-4ACB-9084-7608697F00AF}"/>
                  </a:ext>
                </a:extLst>
              </p:cNvPr>
              <p:cNvSpPr txBox="1">
                <a:spLocks noRot="1" noChangeAspect="1" noMove="1" noResize="1" noEditPoints="1" noAdjustHandles="1" noChangeArrowheads="1" noChangeShapeType="1" noTextEdit="1"/>
              </p:cNvSpPr>
              <p:nvPr/>
            </p:nvSpPr>
            <p:spPr>
              <a:xfrm>
                <a:off x="3289864" y="5588153"/>
                <a:ext cx="121526" cy="230832"/>
              </a:xfrm>
              <a:prstGeom prst="rect">
                <a:avLst/>
              </a:prstGeom>
              <a:blipFill>
                <a:blip r:embed="rId9"/>
                <a:stretch>
                  <a:fillRect r="-45000"/>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C5F81596-00C0-4B92-9DF4-8D52C6F0C713}"/>
              </a:ext>
            </a:extLst>
          </p:cNvPr>
          <p:cNvCxnSpPr>
            <a:cxnSpLocks/>
          </p:cNvCxnSpPr>
          <p:nvPr/>
        </p:nvCxnSpPr>
        <p:spPr>
          <a:xfrm>
            <a:off x="2400308" y="5580464"/>
            <a:ext cx="95684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762EED3-565A-4D91-B281-4DBDCC503420}"/>
              </a:ext>
            </a:extLst>
          </p:cNvPr>
          <p:cNvSpPr txBox="1"/>
          <p:nvPr/>
        </p:nvSpPr>
        <p:spPr>
          <a:xfrm flipH="1">
            <a:off x="3262599" y="5455390"/>
            <a:ext cx="205591" cy="276999"/>
          </a:xfrm>
          <a:prstGeom prst="rect">
            <a:avLst/>
          </a:prstGeom>
          <a:noFill/>
        </p:spPr>
        <p:txBody>
          <a:bodyPr wrap="square" rtlCol="0">
            <a:spAutoFit/>
          </a:bodyPr>
          <a:lstStyle/>
          <a:p>
            <a:pPr defTabSz="685800"/>
            <a:r>
              <a:rPr lang="en-US" sz="1200" dirty="0">
                <a:solidFill>
                  <a:prstClr val="black"/>
                </a:solidFill>
                <a:latin typeface="Calibri" panose="020F0502020204030204"/>
              </a:rPr>
              <a:t>)</a:t>
            </a:r>
          </a:p>
        </p:txBody>
      </p:sp>
    </p:spTree>
    <p:extLst>
      <p:ext uri="{BB962C8B-B14F-4D97-AF65-F5344CB8AC3E}">
        <p14:creationId xmlns:p14="http://schemas.microsoft.com/office/powerpoint/2010/main" val="394025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071B366-508A-4D5D-B6E3-105DB156E099}"/>
              </a:ext>
            </a:extLst>
          </p:cNvPr>
          <p:cNvSpPr/>
          <p:nvPr/>
        </p:nvSpPr>
        <p:spPr>
          <a:xfrm>
            <a:off x="5170713" y="1412412"/>
            <a:ext cx="831671" cy="416868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9" name="Straight Arrow Connector 8">
            <a:extLst>
              <a:ext uri="{FF2B5EF4-FFF2-40B4-BE49-F238E27FC236}">
                <a16:creationId xmlns:a16="http://schemas.microsoft.com/office/drawing/2014/main" id="{7E2BE9A9-70E4-4BAF-8190-3D23DE556176}"/>
              </a:ext>
            </a:extLst>
          </p:cNvPr>
          <p:cNvCxnSpPr>
            <a:cxnSpLocks/>
          </p:cNvCxnSpPr>
          <p:nvPr/>
        </p:nvCxnSpPr>
        <p:spPr>
          <a:xfrm flipV="1">
            <a:off x="2400308" y="5581099"/>
            <a:ext cx="4470755" cy="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F921FD4-49D8-4EB6-B27A-A90F532807A0}"/>
              </a:ext>
            </a:extLst>
          </p:cNvPr>
          <p:cNvSpPr/>
          <p:nvPr/>
        </p:nvSpPr>
        <p:spPr>
          <a:xfrm>
            <a:off x="6616335" y="1035231"/>
            <a:ext cx="666206" cy="37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2E678B5A-3DC1-4696-83E5-42CB037896D8}"/>
                  </a:ext>
                </a:extLst>
              </p:cNvPr>
              <p:cNvSpPr txBox="1"/>
              <p:nvPr/>
            </p:nvSpPr>
            <p:spPr>
              <a:xfrm>
                <a:off x="6224452" y="5595291"/>
                <a:ext cx="783764" cy="366126"/>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oMath>
                  </m:oMathPara>
                </a14:m>
                <a:endParaRPr lang="en-US" sz="900" dirty="0">
                  <a:solidFill>
                    <a:prstClr val="black"/>
                  </a:solidFill>
                  <a:latin typeface="Calibri" panose="020F0502020204030204"/>
                </a:endParaRPr>
              </a:p>
            </p:txBody>
          </p:sp>
        </mc:Choice>
        <mc:Fallback>
          <p:sp>
            <p:nvSpPr>
              <p:cNvPr id="16" name="TextBox 15">
                <a:extLst>
                  <a:ext uri="{FF2B5EF4-FFF2-40B4-BE49-F238E27FC236}">
                    <a16:creationId xmlns:a16="http://schemas.microsoft.com/office/drawing/2014/main" id="{2E678B5A-3DC1-4696-83E5-42CB037896D8}"/>
                  </a:ext>
                </a:extLst>
              </p:cNvPr>
              <p:cNvSpPr txBox="1">
                <a:spLocks noRot="1" noChangeAspect="1" noMove="1" noResize="1" noEditPoints="1" noAdjustHandles="1" noChangeArrowheads="1" noChangeShapeType="1" noTextEdit="1"/>
              </p:cNvSpPr>
              <p:nvPr/>
            </p:nvSpPr>
            <p:spPr>
              <a:xfrm>
                <a:off x="6224452" y="5595291"/>
                <a:ext cx="783764" cy="36612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4F1B1259-F05A-4CCF-9797-2A4F9F9EBEEF}"/>
                  </a:ext>
                </a:extLst>
              </p:cNvPr>
              <p:cNvSpPr txBox="1"/>
              <p:nvPr/>
            </p:nvSpPr>
            <p:spPr>
              <a:xfrm>
                <a:off x="5467892" y="5359523"/>
                <a:ext cx="932905" cy="366126"/>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𝑝𝑞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𝑓𝑝</m:t>
                      </m:r>
                    </m:oMath>
                  </m:oMathPara>
                </a14:m>
                <a:endParaRPr lang="en-US" sz="900" dirty="0">
                  <a:solidFill>
                    <a:prstClr val="black"/>
                  </a:solidFill>
                  <a:latin typeface="Calibri" panose="020F0502020204030204"/>
                </a:endParaRPr>
              </a:p>
            </p:txBody>
          </p:sp>
        </mc:Choice>
        <mc:Fallback>
          <p:sp>
            <p:nvSpPr>
              <p:cNvPr id="20" name="TextBox 19">
                <a:extLst>
                  <a:ext uri="{FF2B5EF4-FFF2-40B4-BE49-F238E27FC236}">
                    <a16:creationId xmlns:a16="http://schemas.microsoft.com/office/drawing/2014/main" id="{4F1B1259-F05A-4CCF-9797-2A4F9F9EBEEF}"/>
                  </a:ext>
                </a:extLst>
              </p:cNvPr>
              <p:cNvSpPr txBox="1">
                <a:spLocks noRot="1" noChangeAspect="1" noMove="1" noResize="1" noEditPoints="1" noAdjustHandles="1" noChangeArrowheads="1" noChangeShapeType="1" noTextEdit="1"/>
              </p:cNvSpPr>
              <p:nvPr/>
            </p:nvSpPr>
            <p:spPr>
              <a:xfrm>
                <a:off x="5467892" y="5359523"/>
                <a:ext cx="932905" cy="366126"/>
              </a:xfrm>
              <a:prstGeom prst="rect">
                <a:avLst/>
              </a:prstGeom>
              <a:blipFill>
                <a:blip r:embed="rId3"/>
                <a:stretch>
                  <a:fillRect b="-1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6D95CEDA-31BA-4C54-AB6B-FE37ECF7F7C4}"/>
                  </a:ext>
                </a:extLst>
              </p:cNvPr>
              <p:cNvSpPr txBox="1"/>
              <p:nvPr/>
            </p:nvSpPr>
            <p:spPr>
              <a:xfrm>
                <a:off x="4610492" y="5601175"/>
                <a:ext cx="1104533" cy="230832"/>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𝑝𝑞</m:t>
                      </m:r>
                    </m:oMath>
                  </m:oMathPara>
                </a14:m>
                <a:endParaRPr lang="en-US" sz="900" dirty="0">
                  <a:solidFill>
                    <a:prstClr val="black"/>
                  </a:solidFill>
                  <a:latin typeface="Calibri" panose="020F0502020204030204"/>
                </a:endParaRPr>
              </a:p>
            </p:txBody>
          </p:sp>
        </mc:Choice>
        <mc:Fallback>
          <p:sp>
            <p:nvSpPr>
              <p:cNvPr id="21" name="TextBox 20">
                <a:extLst>
                  <a:ext uri="{FF2B5EF4-FFF2-40B4-BE49-F238E27FC236}">
                    <a16:creationId xmlns:a16="http://schemas.microsoft.com/office/drawing/2014/main" id="{6D95CEDA-31BA-4C54-AB6B-FE37ECF7F7C4}"/>
                  </a:ext>
                </a:extLst>
              </p:cNvPr>
              <p:cNvSpPr txBox="1">
                <a:spLocks noRot="1" noChangeAspect="1" noMove="1" noResize="1" noEditPoints="1" noAdjustHandles="1" noChangeArrowheads="1" noChangeShapeType="1" noTextEdit="1"/>
              </p:cNvSpPr>
              <p:nvPr/>
            </p:nvSpPr>
            <p:spPr>
              <a:xfrm>
                <a:off x="4610492" y="5601175"/>
                <a:ext cx="1104533" cy="230832"/>
              </a:xfrm>
              <a:prstGeom prst="rect">
                <a:avLst/>
              </a:prstGeom>
              <a:blipFill>
                <a:blip r:embed="rId4"/>
                <a:stretch>
                  <a:fillRect/>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53134858-3E5E-4301-B72E-7855A7C35875}"/>
              </a:ext>
            </a:extLst>
          </p:cNvPr>
          <p:cNvPicPr>
            <a:picLocks noChangeAspect="1"/>
          </p:cNvPicPr>
          <p:nvPr/>
        </p:nvPicPr>
        <p:blipFill>
          <a:blip r:embed="rId5"/>
          <a:stretch>
            <a:fillRect/>
          </a:stretch>
        </p:blipFill>
        <p:spPr>
          <a:xfrm>
            <a:off x="3539356" y="4844238"/>
            <a:ext cx="485775" cy="500063"/>
          </a:xfrm>
          <a:prstGeom prst="rect">
            <a:avLst/>
          </a:prstGeom>
        </p:spPr>
      </p:pic>
      <p:pic>
        <p:nvPicPr>
          <p:cNvPr id="28" name="Picture 27">
            <a:extLst>
              <a:ext uri="{FF2B5EF4-FFF2-40B4-BE49-F238E27FC236}">
                <a16:creationId xmlns:a16="http://schemas.microsoft.com/office/drawing/2014/main" id="{C55455E5-CADE-440F-A06E-845F5AF94A2C}"/>
              </a:ext>
            </a:extLst>
          </p:cNvPr>
          <p:cNvPicPr>
            <a:picLocks noChangeAspect="1"/>
          </p:cNvPicPr>
          <p:nvPr/>
        </p:nvPicPr>
        <p:blipFill>
          <a:blip r:embed="rId5"/>
          <a:stretch>
            <a:fillRect/>
          </a:stretch>
        </p:blipFill>
        <p:spPr>
          <a:xfrm>
            <a:off x="6066471" y="4844238"/>
            <a:ext cx="485775" cy="500063"/>
          </a:xfrm>
          <a:prstGeom prst="rect">
            <a:avLst/>
          </a:prstGeom>
        </p:spPr>
      </p:pic>
      <p:pic>
        <p:nvPicPr>
          <p:cNvPr id="29" name="Picture 2" descr="A Smile can Change the World - The Oxford Scientist">
            <a:extLst>
              <a:ext uri="{FF2B5EF4-FFF2-40B4-BE49-F238E27FC236}">
                <a16:creationId xmlns:a16="http://schemas.microsoft.com/office/drawing/2014/main" id="{1103F7B2-8A12-4828-A9DB-92BFAD28AAE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311007" y="4338842"/>
            <a:ext cx="551082" cy="5510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944120BD-6FF3-4BB4-89CA-45616A4BD7F6}"/>
              </a:ext>
            </a:extLst>
          </p:cNvPr>
          <p:cNvPicPr>
            <a:picLocks noChangeAspect="1"/>
          </p:cNvPicPr>
          <p:nvPr/>
        </p:nvPicPr>
        <p:blipFill>
          <a:blip r:embed="rId7"/>
          <a:stretch>
            <a:fillRect/>
          </a:stretch>
        </p:blipFill>
        <p:spPr>
          <a:xfrm>
            <a:off x="5318658" y="4832160"/>
            <a:ext cx="535781" cy="521494"/>
          </a:xfrm>
          <a:prstGeom prst="rect">
            <a:avLst/>
          </a:prstGeom>
        </p:spPr>
      </p:pic>
      <p:sp>
        <p:nvSpPr>
          <p:cNvPr id="31" name="Oval 30">
            <a:extLst>
              <a:ext uri="{FF2B5EF4-FFF2-40B4-BE49-F238E27FC236}">
                <a16:creationId xmlns:a16="http://schemas.microsoft.com/office/drawing/2014/main" id="{D5CAED8C-752D-49BD-8BBD-1EC94662D02D}"/>
              </a:ext>
            </a:extLst>
          </p:cNvPr>
          <p:cNvSpPr/>
          <p:nvPr/>
        </p:nvSpPr>
        <p:spPr>
          <a:xfrm>
            <a:off x="6603271" y="5568030"/>
            <a:ext cx="34289" cy="342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4" name="TextBox 33">
            <a:extLst>
              <a:ext uri="{FF2B5EF4-FFF2-40B4-BE49-F238E27FC236}">
                <a16:creationId xmlns:a16="http://schemas.microsoft.com/office/drawing/2014/main" id="{1F1E008A-9245-45AB-B02B-B48A4053F631}"/>
              </a:ext>
            </a:extLst>
          </p:cNvPr>
          <p:cNvSpPr txBox="1"/>
          <p:nvPr/>
        </p:nvSpPr>
        <p:spPr>
          <a:xfrm>
            <a:off x="6949437" y="5477218"/>
            <a:ext cx="1846390" cy="230832"/>
          </a:xfrm>
          <a:prstGeom prst="rect">
            <a:avLst/>
          </a:prstGeom>
          <a:noFill/>
        </p:spPr>
        <p:txBody>
          <a:bodyPr wrap="square" rtlCol="0">
            <a:spAutoFit/>
          </a:bodyPr>
          <a:lstStyle/>
          <a:p>
            <a:pPr defTabSz="685800"/>
            <a:r>
              <a:rPr lang="en-US" sz="900" dirty="0">
                <a:solidFill>
                  <a:prstClr val="black"/>
                </a:solidFill>
                <a:latin typeface="Calibri" panose="020F0502020204030204"/>
              </a:rPr>
              <a:t>#msg a rational backup receives</a:t>
            </a:r>
          </a:p>
        </p:txBody>
      </p:sp>
      <p:sp>
        <p:nvSpPr>
          <p:cNvPr id="35" name="Title 1">
            <a:extLst>
              <a:ext uri="{FF2B5EF4-FFF2-40B4-BE49-F238E27FC236}">
                <a16:creationId xmlns:a16="http://schemas.microsoft.com/office/drawing/2014/main" id="{70A51A0C-9129-4F2A-8576-5FC7AA06E059}"/>
              </a:ext>
            </a:extLst>
          </p:cNvPr>
          <p:cNvSpPr>
            <a:spLocks noGrp="1"/>
          </p:cNvSpPr>
          <p:nvPr>
            <p:ph type="title"/>
          </p:nvPr>
        </p:nvSpPr>
        <p:spPr>
          <a:xfrm>
            <a:off x="628650" y="1131094"/>
            <a:ext cx="7886700" cy="994172"/>
          </a:xfrm>
        </p:spPr>
        <p:txBody>
          <a:bodyPr/>
          <a:lstStyle/>
          <a:p>
            <a:r>
              <a:rPr lang="en-US" dirty="0"/>
              <a:t> </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E96516B3-B6C6-4ACB-9084-7608697F00AF}"/>
                  </a:ext>
                </a:extLst>
              </p:cNvPr>
              <p:cNvSpPr txBox="1"/>
              <p:nvPr/>
            </p:nvSpPr>
            <p:spPr>
              <a:xfrm>
                <a:off x="3289864" y="5588153"/>
                <a:ext cx="121526" cy="230832"/>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r>
                        <a:rPr lang="en-US" sz="900" i="1">
                          <a:solidFill>
                            <a:prstClr val="black"/>
                          </a:solidFill>
                          <a:latin typeface="Cambria Math" panose="02040503050406030204" pitchFamily="18" charset="0"/>
                        </a:rPr>
                        <m:t>𝑓</m:t>
                      </m:r>
                    </m:oMath>
                  </m:oMathPara>
                </a14:m>
                <a:endParaRPr lang="en-US" sz="900" dirty="0">
                  <a:solidFill>
                    <a:prstClr val="black"/>
                  </a:solidFill>
                  <a:latin typeface="Calibri" panose="020F0502020204030204"/>
                </a:endParaRPr>
              </a:p>
            </p:txBody>
          </p:sp>
        </mc:Choice>
        <mc:Fallback>
          <p:sp>
            <p:nvSpPr>
              <p:cNvPr id="17" name="TextBox 16">
                <a:extLst>
                  <a:ext uri="{FF2B5EF4-FFF2-40B4-BE49-F238E27FC236}">
                    <a16:creationId xmlns:a16="http://schemas.microsoft.com/office/drawing/2014/main" id="{E96516B3-B6C6-4ACB-9084-7608697F00AF}"/>
                  </a:ext>
                </a:extLst>
              </p:cNvPr>
              <p:cNvSpPr txBox="1">
                <a:spLocks noRot="1" noChangeAspect="1" noMove="1" noResize="1" noEditPoints="1" noAdjustHandles="1" noChangeArrowheads="1" noChangeShapeType="1" noTextEdit="1"/>
              </p:cNvSpPr>
              <p:nvPr/>
            </p:nvSpPr>
            <p:spPr>
              <a:xfrm>
                <a:off x="3289864" y="5588153"/>
                <a:ext cx="121526" cy="230832"/>
              </a:xfrm>
              <a:prstGeom prst="rect">
                <a:avLst/>
              </a:prstGeom>
              <a:blipFill>
                <a:blip r:embed="rId8"/>
                <a:stretch>
                  <a:fillRect r="-45000"/>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C5F81596-00C0-4B92-9DF4-8D52C6F0C713}"/>
              </a:ext>
            </a:extLst>
          </p:cNvPr>
          <p:cNvCxnSpPr>
            <a:cxnSpLocks/>
          </p:cNvCxnSpPr>
          <p:nvPr/>
        </p:nvCxnSpPr>
        <p:spPr>
          <a:xfrm>
            <a:off x="2400308" y="5580464"/>
            <a:ext cx="95684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762EED3-565A-4D91-B281-4DBDCC503420}"/>
              </a:ext>
            </a:extLst>
          </p:cNvPr>
          <p:cNvSpPr txBox="1"/>
          <p:nvPr/>
        </p:nvSpPr>
        <p:spPr>
          <a:xfrm flipH="1">
            <a:off x="3262599" y="5455390"/>
            <a:ext cx="205591" cy="276999"/>
          </a:xfrm>
          <a:prstGeom prst="rect">
            <a:avLst/>
          </a:prstGeom>
          <a:noFill/>
        </p:spPr>
        <p:txBody>
          <a:bodyPr wrap="square" rtlCol="0">
            <a:spAutoFit/>
          </a:bodyPr>
          <a:lstStyle/>
          <a:p>
            <a:pPr defTabSz="685800"/>
            <a:r>
              <a:rPr lang="en-US" sz="1200" dirty="0">
                <a:solidFill>
                  <a:prstClr val="black"/>
                </a:solidFill>
                <a:latin typeface="Calibri" panose="020F0502020204030204"/>
              </a:rPr>
              <a:t>)</a:t>
            </a:r>
          </a:p>
        </p:txBody>
      </p:sp>
      <p:sp>
        <p:nvSpPr>
          <p:cNvPr id="18" name="Oval 17">
            <a:extLst>
              <a:ext uri="{FF2B5EF4-FFF2-40B4-BE49-F238E27FC236}">
                <a16:creationId xmlns:a16="http://schemas.microsoft.com/office/drawing/2014/main" id="{E51CF10E-C77C-45CC-B809-B2C3E0568D71}"/>
              </a:ext>
            </a:extLst>
          </p:cNvPr>
          <p:cNvSpPr/>
          <p:nvPr/>
        </p:nvSpPr>
        <p:spPr>
          <a:xfrm>
            <a:off x="2387224" y="5571294"/>
            <a:ext cx="34289" cy="34289"/>
          </a:xfrm>
          <a:prstGeom prst="ellipse">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23602060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071B366-508A-4D5D-B6E3-105DB156E099}"/>
              </a:ext>
            </a:extLst>
          </p:cNvPr>
          <p:cNvSpPr/>
          <p:nvPr/>
        </p:nvSpPr>
        <p:spPr>
          <a:xfrm>
            <a:off x="5170713" y="1412412"/>
            <a:ext cx="831671" cy="416868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9" name="Straight Arrow Connector 8">
            <a:extLst>
              <a:ext uri="{FF2B5EF4-FFF2-40B4-BE49-F238E27FC236}">
                <a16:creationId xmlns:a16="http://schemas.microsoft.com/office/drawing/2014/main" id="{7E2BE9A9-70E4-4BAF-8190-3D23DE556176}"/>
              </a:ext>
            </a:extLst>
          </p:cNvPr>
          <p:cNvCxnSpPr>
            <a:cxnSpLocks/>
          </p:cNvCxnSpPr>
          <p:nvPr/>
        </p:nvCxnSpPr>
        <p:spPr>
          <a:xfrm flipV="1">
            <a:off x="2400308" y="5581099"/>
            <a:ext cx="4470755" cy="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F921FD4-49D8-4EB6-B27A-A90F532807A0}"/>
              </a:ext>
            </a:extLst>
          </p:cNvPr>
          <p:cNvSpPr/>
          <p:nvPr/>
        </p:nvSpPr>
        <p:spPr>
          <a:xfrm>
            <a:off x="6616335" y="1035231"/>
            <a:ext cx="666206" cy="37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2E678B5A-3DC1-4696-83E5-42CB037896D8}"/>
                  </a:ext>
                </a:extLst>
              </p:cNvPr>
              <p:cNvSpPr txBox="1"/>
              <p:nvPr/>
            </p:nvSpPr>
            <p:spPr>
              <a:xfrm>
                <a:off x="6224452" y="5595291"/>
                <a:ext cx="783764" cy="366126"/>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oMath>
                  </m:oMathPara>
                </a14:m>
                <a:endParaRPr lang="en-US" sz="900" dirty="0">
                  <a:solidFill>
                    <a:prstClr val="black"/>
                  </a:solidFill>
                  <a:latin typeface="Calibri" panose="020F0502020204030204"/>
                </a:endParaRPr>
              </a:p>
            </p:txBody>
          </p:sp>
        </mc:Choice>
        <mc:Fallback>
          <p:sp>
            <p:nvSpPr>
              <p:cNvPr id="16" name="TextBox 15">
                <a:extLst>
                  <a:ext uri="{FF2B5EF4-FFF2-40B4-BE49-F238E27FC236}">
                    <a16:creationId xmlns:a16="http://schemas.microsoft.com/office/drawing/2014/main" id="{2E678B5A-3DC1-4696-83E5-42CB037896D8}"/>
                  </a:ext>
                </a:extLst>
              </p:cNvPr>
              <p:cNvSpPr txBox="1">
                <a:spLocks noRot="1" noChangeAspect="1" noMove="1" noResize="1" noEditPoints="1" noAdjustHandles="1" noChangeArrowheads="1" noChangeShapeType="1" noTextEdit="1"/>
              </p:cNvSpPr>
              <p:nvPr/>
            </p:nvSpPr>
            <p:spPr>
              <a:xfrm>
                <a:off x="6224452" y="5595291"/>
                <a:ext cx="783764" cy="36612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4F1B1259-F05A-4CCF-9797-2A4F9F9EBEEF}"/>
                  </a:ext>
                </a:extLst>
              </p:cNvPr>
              <p:cNvSpPr txBox="1"/>
              <p:nvPr/>
            </p:nvSpPr>
            <p:spPr>
              <a:xfrm>
                <a:off x="5467892" y="5359523"/>
                <a:ext cx="932905" cy="366126"/>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𝑝𝑞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𝑓𝑝</m:t>
                      </m:r>
                    </m:oMath>
                  </m:oMathPara>
                </a14:m>
                <a:endParaRPr lang="en-US" sz="900" dirty="0">
                  <a:solidFill>
                    <a:prstClr val="black"/>
                  </a:solidFill>
                  <a:latin typeface="Calibri" panose="020F0502020204030204"/>
                </a:endParaRPr>
              </a:p>
            </p:txBody>
          </p:sp>
        </mc:Choice>
        <mc:Fallback>
          <p:sp>
            <p:nvSpPr>
              <p:cNvPr id="20" name="TextBox 19">
                <a:extLst>
                  <a:ext uri="{FF2B5EF4-FFF2-40B4-BE49-F238E27FC236}">
                    <a16:creationId xmlns:a16="http://schemas.microsoft.com/office/drawing/2014/main" id="{4F1B1259-F05A-4CCF-9797-2A4F9F9EBEEF}"/>
                  </a:ext>
                </a:extLst>
              </p:cNvPr>
              <p:cNvSpPr txBox="1">
                <a:spLocks noRot="1" noChangeAspect="1" noMove="1" noResize="1" noEditPoints="1" noAdjustHandles="1" noChangeArrowheads="1" noChangeShapeType="1" noTextEdit="1"/>
              </p:cNvSpPr>
              <p:nvPr/>
            </p:nvSpPr>
            <p:spPr>
              <a:xfrm>
                <a:off x="5467892" y="5359523"/>
                <a:ext cx="932905" cy="366126"/>
              </a:xfrm>
              <a:prstGeom prst="rect">
                <a:avLst/>
              </a:prstGeom>
              <a:blipFill>
                <a:blip r:embed="rId3"/>
                <a:stretch>
                  <a:fillRect b="-1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6D95CEDA-31BA-4C54-AB6B-FE37ECF7F7C4}"/>
                  </a:ext>
                </a:extLst>
              </p:cNvPr>
              <p:cNvSpPr txBox="1"/>
              <p:nvPr/>
            </p:nvSpPr>
            <p:spPr>
              <a:xfrm>
                <a:off x="4610492" y="5601175"/>
                <a:ext cx="1104533" cy="230832"/>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𝑝𝑞</m:t>
                      </m:r>
                    </m:oMath>
                  </m:oMathPara>
                </a14:m>
                <a:endParaRPr lang="en-US" sz="900" dirty="0">
                  <a:solidFill>
                    <a:prstClr val="black"/>
                  </a:solidFill>
                  <a:latin typeface="Calibri" panose="020F0502020204030204"/>
                </a:endParaRPr>
              </a:p>
            </p:txBody>
          </p:sp>
        </mc:Choice>
        <mc:Fallback>
          <p:sp>
            <p:nvSpPr>
              <p:cNvPr id="21" name="TextBox 20">
                <a:extLst>
                  <a:ext uri="{FF2B5EF4-FFF2-40B4-BE49-F238E27FC236}">
                    <a16:creationId xmlns:a16="http://schemas.microsoft.com/office/drawing/2014/main" id="{6D95CEDA-31BA-4C54-AB6B-FE37ECF7F7C4}"/>
                  </a:ext>
                </a:extLst>
              </p:cNvPr>
              <p:cNvSpPr txBox="1">
                <a:spLocks noRot="1" noChangeAspect="1" noMove="1" noResize="1" noEditPoints="1" noAdjustHandles="1" noChangeArrowheads="1" noChangeShapeType="1" noTextEdit="1"/>
              </p:cNvSpPr>
              <p:nvPr/>
            </p:nvSpPr>
            <p:spPr>
              <a:xfrm>
                <a:off x="4610492" y="5601175"/>
                <a:ext cx="1104533" cy="230832"/>
              </a:xfrm>
              <a:prstGeom prst="rect">
                <a:avLst/>
              </a:prstGeom>
              <a:blipFill>
                <a:blip r:embed="rId4"/>
                <a:stretch>
                  <a:fillRect/>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53134858-3E5E-4301-B72E-7855A7C35875}"/>
              </a:ext>
            </a:extLst>
          </p:cNvPr>
          <p:cNvPicPr>
            <a:picLocks noChangeAspect="1"/>
          </p:cNvPicPr>
          <p:nvPr/>
        </p:nvPicPr>
        <p:blipFill>
          <a:blip r:embed="rId5"/>
          <a:stretch>
            <a:fillRect/>
          </a:stretch>
        </p:blipFill>
        <p:spPr>
          <a:xfrm>
            <a:off x="3539356" y="4844238"/>
            <a:ext cx="485775" cy="500063"/>
          </a:xfrm>
          <a:prstGeom prst="rect">
            <a:avLst/>
          </a:prstGeom>
        </p:spPr>
      </p:pic>
      <p:pic>
        <p:nvPicPr>
          <p:cNvPr id="28" name="Picture 27">
            <a:extLst>
              <a:ext uri="{FF2B5EF4-FFF2-40B4-BE49-F238E27FC236}">
                <a16:creationId xmlns:a16="http://schemas.microsoft.com/office/drawing/2014/main" id="{C55455E5-CADE-440F-A06E-845F5AF94A2C}"/>
              </a:ext>
            </a:extLst>
          </p:cNvPr>
          <p:cNvPicPr>
            <a:picLocks noChangeAspect="1"/>
          </p:cNvPicPr>
          <p:nvPr/>
        </p:nvPicPr>
        <p:blipFill>
          <a:blip r:embed="rId5"/>
          <a:stretch>
            <a:fillRect/>
          </a:stretch>
        </p:blipFill>
        <p:spPr>
          <a:xfrm>
            <a:off x="6066471" y="4844238"/>
            <a:ext cx="485775" cy="500063"/>
          </a:xfrm>
          <a:prstGeom prst="rect">
            <a:avLst/>
          </a:prstGeom>
        </p:spPr>
      </p:pic>
      <p:pic>
        <p:nvPicPr>
          <p:cNvPr id="29" name="Picture 2" descr="A Smile can Change the World - The Oxford Scientist">
            <a:extLst>
              <a:ext uri="{FF2B5EF4-FFF2-40B4-BE49-F238E27FC236}">
                <a16:creationId xmlns:a16="http://schemas.microsoft.com/office/drawing/2014/main" id="{1103F7B2-8A12-4828-A9DB-92BFAD28AAE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311007" y="4338842"/>
            <a:ext cx="551082" cy="5510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944120BD-6FF3-4BB4-89CA-45616A4BD7F6}"/>
              </a:ext>
            </a:extLst>
          </p:cNvPr>
          <p:cNvPicPr>
            <a:picLocks noChangeAspect="1"/>
          </p:cNvPicPr>
          <p:nvPr/>
        </p:nvPicPr>
        <p:blipFill>
          <a:blip r:embed="rId7"/>
          <a:stretch>
            <a:fillRect/>
          </a:stretch>
        </p:blipFill>
        <p:spPr>
          <a:xfrm>
            <a:off x="5318658" y="4832160"/>
            <a:ext cx="535781" cy="521494"/>
          </a:xfrm>
          <a:prstGeom prst="rect">
            <a:avLst/>
          </a:prstGeom>
        </p:spPr>
      </p:pic>
      <p:sp>
        <p:nvSpPr>
          <p:cNvPr id="31" name="Oval 30">
            <a:extLst>
              <a:ext uri="{FF2B5EF4-FFF2-40B4-BE49-F238E27FC236}">
                <a16:creationId xmlns:a16="http://schemas.microsoft.com/office/drawing/2014/main" id="{D5CAED8C-752D-49BD-8BBD-1EC94662D02D}"/>
              </a:ext>
            </a:extLst>
          </p:cNvPr>
          <p:cNvSpPr/>
          <p:nvPr/>
        </p:nvSpPr>
        <p:spPr>
          <a:xfrm>
            <a:off x="6603271" y="5568030"/>
            <a:ext cx="34289" cy="342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4" name="TextBox 33">
            <a:extLst>
              <a:ext uri="{FF2B5EF4-FFF2-40B4-BE49-F238E27FC236}">
                <a16:creationId xmlns:a16="http://schemas.microsoft.com/office/drawing/2014/main" id="{1F1E008A-9245-45AB-B02B-B48A4053F631}"/>
              </a:ext>
            </a:extLst>
          </p:cNvPr>
          <p:cNvSpPr txBox="1"/>
          <p:nvPr/>
        </p:nvSpPr>
        <p:spPr>
          <a:xfrm>
            <a:off x="6949437" y="5477218"/>
            <a:ext cx="1846390" cy="230832"/>
          </a:xfrm>
          <a:prstGeom prst="rect">
            <a:avLst/>
          </a:prstGeom>
          <a:noFill/>
        </p:spPr>
        <p:txBody>
          <a:bodyPr wrap="square" rtlCol="0">
            <a:spAutoFit/>
          </a:bodyPr>
          <a:lstStyle/>
          <a:p>
            <a:pPr defTabSz="685800"/>
            <a:r>
              <a:rPr lang="en-US" sz="900" dirty="0">
                <a:solidFill>
                  <a:prstClr val="black"/>
                </a:solidFill>
                <a:latin typeface="Calibri" panose="020F0502020204030204"/>
              </a:rPr>
              <a:t>#msg a rational backup receives</a:t>
            </a:r>
          </a:p>
        </p:txBody>
      </p:sp>
      <p:sp>
        <p:nvSpPr>
          <p:cNvPr id="35" name="Title 1">
            <a:extLst>
              <a:ext uri="{FF2B5EF4-FFF2-40B4-BE49-F238E27FC236}">
                <a16:creationId xmlns:a16="http://schemas.microsoft.com/office/drawing/2014/main" id="{70A51A0C-9129-4F2A-8576-5FC7AA06E059}"/>
              </a:ext>
            </a:extLst>
          </p:cNvPr>
          <p:cNvSpPr>
            <a:spLocks noGrp="1"/>
          </p:cNvSpPr>
          <p:nvPr>
            <p:ph type="title"/>
          </p:nvPr>
        </p:nvSpPr>
        <p:spPr>
          <a:xfrm>
            <a:off x="628650" y="1131094"/>
            <a:ext cx="7886700" cy="994172"/>
          </a:xfrm>
        </p:spPr>
        <p:txBody>
          <a:bodyPr/>
          <a:lstStyle/>
          <a:p>
            <a:r>
              <a:rPr lang="en-US" dirty="0"/>
              <a:t> </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E96516B3-B6C6-4ACB-9084-7608697F00AF}"/>
                  </a:ext>
                </a:extLst>
              </p:cNvPr>
              <p:cNvSpPr txBox="1"/>
              <p:nvPr/>
            </p:nvSpPr>
            <p:spPr>
              <a:xfrm>
                <a:off x="3289864" y="5588153"/>
                <a:ext cx="121526" cy="230832"/>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r>
                        <a:rPr lang="en-US" sz="900" i="1">
                          <a:solidFill>
                            <a:prstClr val="black"/>
                          </a:solidFill>
                          <a:latin typeface="Cambria Math" panose="02040503050406030204" pitchFamily="18" charset="0"/>
                        </a:rPr>
                        <m:t>𝑓</m:t>
                      </m:r>
                    </m:oMath>
                  </m:oMathPara>
                </a14:m>
                <a:endParaRPr lang="en-US" sz="900" dirty="0">
                  <a:solidFill>
                    <a:prstClr val="black"/>
                  </a:solidFill>
                  <a:latin typeface="Calibri" panose="020F0502020204030204"/>
                </a:endParaRPr>
              </a:p>
            </p:txBody>
          </p:sp>
        </mc:Choice>
        <mc:Fallback>
          <p:sp>
            <p:nvSpPr>
              <p:cNvPr id="17" name="TextBox 16">
                <a:extLst>
                  <a:ext uri="{FF2B5EF4-FFF2-40B4-BE49-F238E27FC236}">
                    <a16:creationId xmlns:a16="http://schemas.microsoft.com/office/drawing/2014/main" id="{E96516B3-B6C6-4ACB-9084-7608697F00AF}"/>
                  </a:ext>
                </a:extLst>
              </p:cNvPr>
              <p:cNvSpPr txBox="1">
                <a:spLocks noRot="1" noChangeAspect="1" noMove="1" noResize="1" noEditPoints="1" noAdjustHandles="1" noChangeArrowheads="1" noChangeShapeType="1" noTextEdit="1"/>
              </p:cNvSpPr>
              <p:nvPr/>
            </p:nvSpPr>
            <p:spPr>
              <a:xfrm>
                <a:off x="3289864" y="5588153"/>
                <a:ext cx="121526" cy="230832"/>
              </a:xfrm>
              <a:prstGeom prst="rect">
                <a:avLst/>
              </a:prstGeom>
              <a:blipFill>
                <a:blip r:embed="rId8"/>
                <a:stretch>
                  <a:fillRect r="-45000"/>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C5F81596-00C0-4B92-9DF4-8D52C6F0C713}"/>
              </a:ext>
            </a:extLst>
          </p:cNvPr>
          <p:cNvCxnSpPr>
            <a:cxnSpLocks/>
          </p:cNvCxnSpPr>
          <p:nvPr/>
        </p:nvCxnSpPr>
        <p:spPr>
          <a:xfrm>
            <a:off x="2400308" y="5580464"/>
            <a:ext cx="95684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762EED3-565A-4D91-B281-4DBDCC503420}"/>
              </a:ext>
            </a:extLst>
          </p:cNvPr>
          <p:cNvSpPr txBox="1"/>
          <p:nvPr/>
        </p:nvSpPr>
        <p:spPr>
          <a:xfrm flipH="1">
            <a:off x="3262599" y="5455390"/>
            <a:ext cx="205591" cy="276999"/>
          </a:xfrm>
          <a:prstGeom prst="rect">
            <a:avLst/>
          </a:prstGeom>
          <a:noFill/>
        </p:spPr>
        <p:txBody>
          <a:bodyPr wrap="square" rtlCol="0">
            <a:spAutoFit/>
          </a:bodyPr>
          <a:lstStyle/>
          <a:p>
            <a:pPr defTabSz="685800"/>
            <a:r>
              <a:rPr lang="en-US" sz="1200" dirty="0">
                <a:solidFill>
                  <a:prstClr val="black"/>
                </a:solidFill>
                <a:latin typeface="Calibri" panose="020F0502020204030204"/>
              </a:rPr>
              <a:t>)</a:t>
            </a:r>
          </a:p>
        </p:txBody>
      </p:sp>
      <p:sp>
        <p:nvSpPr>
          <p:cNvPr id="18" name="Oval 17">
            <a:extLst>
              <a:ext uri="{FF2B5EF4-FFF2-40B4-BE49-F238E27FC236}">
                <a16:creationId xmlns:a16="http://schemas.microsoft.com/office/drawing/2014/main" id="{E51CF10E-C77C-45CC-B809-B2C3E0568D71}"/>
              </a:ext>
            </a:extLst>
          </p:cNvPr>
          <p:cNvSpPr/>
          <p:nvPr/>
        </p:nvSpPr>
        <p:spPr>
          <a:xfrm>
            <a:off x="2387224" y="5571294"/>
            <a:ext cx="34289" cy="34289"/>
          </a:xfrm>
          <a:prstGeom prst="ellipse">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27336579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071B366-508A-4D5D-B6E3-105DB156E099}"/>
              </a:ext>
            </a:extLst>
          </p:cNvPr>
          <p:cNvSpPr/>
          <p:nvPr/>
        </p:nvSpPr>
        <p:spPr>
          <a:xfrm>
            <a:off x="5170713" y="1412412"/>
            <a:ext cx="831671" cy="416868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9" name="Straight Arrow Connector 8">
            <a:extLst>
              <a:ext uri="{FF2B5EF4-FFF2-40B4-BE49-F238E27FC236}">
                <a16:creationId xmlns:a16="http://schemas.microsoft.com/office/drawing/2014/main" id="{7E2BE9A9-70E4-4BAF-8190-3D23DE556176}"/>
              </a:ext>
            </a:extLst>
          </p:cNvPr>
          <p:cNvCxnSpPr>
            <a:cxnSpLocks/>
          </p:cNvCxnSpPr>
          <p:nvPr/>
        </p:nvCxnSpPr>
        <p:spPr>
          <a:xfrm flipV="1">
            <a:off x="2400308" y="5581099"/>
            <a:ext cx="4470755" cy="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F921FD4-49D8-4EB6-B27A-A90F532807A0}"/>
              </a:ext>
            </a:extLst>
          </p:cNvPr>
          <p:cNvSpPr/>
          <p:nvPr/>
        </p:nvSpPr>
        <p:spPr>
          <a:xfrm>
            <a:off x="6616335" y="1035231"/>
            <a:ext cx="666206" cy="37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2E678B5A-3DC1-4696-83E5-42CB037896D8}"/>
                  </a:ext>
                </a:extLst>
              </p:cNvPr>
              <p:cNvSpPr txBox="1"/>
              <p:nvPr/>
            </p:nvSpPr>
            <p:spPr>
              <a:xfrm>
                <a:off x="6224452" y="5595291"/>
                <a:ext cx="783764" cy="366126"/>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oMath>
                  </m:oMathPara>
                </a14:m>
                <a:endParaRPr lang="en-US" sz="900" dirty="0">
                  <a:solidFill>
                    <a:prstClr val="black"/>
                  </a:solidFill>
                  <a:latin typeface="Calibri" panose="020F0502020204030204"/>
                </a:endParaRPr>
              </a:p>
            </p:txBody>
          </p:sp>
        </mc:Choice>
        <mc:Fallback>
          <p:sp>
            <p:nvSpPr>
              <p:cNvPr id="16" name="TextBox 15">
                <a:extLst>
                  <a:ext uri="{FF2B5EF4-FFF2-40B4-BE49-F238E27FC236}">
                    <a16:creationId xmlns:a16="http://schemas.microsoft.com/office/drawing/2014/main" id="{2E678B5A-3DC1-4696-83E5-42CB037896D8}"/>
                  </a:ext>
                </a:extLst>
              </p:cNvPr>
              <p:cNvSpPr txBox="1">
                <a:spLocks noRot="1" noChangeAspect="1" noMove="1" noResize="1" noEditPoints="1" noAdjustHandles="1" noChangeArrowheads="1" noChangeShapeType="1" noTextEdit="1"/>
              </p:cNvSpPr>
              <p:nvPr/>
            </p:nvSpPr>
            <p:spPr>
              <a:xfrm>
                <a:off x="6224452" y="5595291"/>
                <a:ext cx="783764" cy="36612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4F1B1259-F05A-4CCF-9797-2A4F9F9EBEEF}"/>
                  </a:ext>
                </a:extLst>
              </p:cNvPr>
              <p:cNvSpPr txBox="1"/>
              <p:nvPr/>
            </p:nvSpPr>
            <p:spPr>
              <a:xfrm>
                <a:off x="5467892" y="5359523"/>
                <a:ext cx="932905" cy="366126"/>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𝑝𝑞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𝑓𝑝</m:t>
                      </m:r>
                    </m:oMath>
                  </m:oMathPara>
                </a14:m>
                <a:endParaRPr lang="en-US" sz="900" dirty="0">
                  <a:solidFill>
                    <a:prstClr val="black"/>
                  </a:solidFill>
                  <a:latin typeface="Calibri" panose="020F0502020204030204"/>
                </a:endParaRPr>
              </a:p>
            </p:txBody>
          </p:sp>
        </mc:Choice>
        <mc:Fallback>
          <p:sp>
            <p:nvSpPr>
              <p:cNvPr id="20" name="TextBox 19">
                <a:extLst>
                  <a:ext uri="{FF2B5EF4-FFF2-40B4-BE49-F238E27FC236}">
                    <a16:creationId xmlns:a16="http://schemas.microsoft.com/office/drawing/2014/main" id="{4F1B1259-F05A-4CCF-9797-2A4F9F9EBEEF}"/>
                  </a:ext>
                </a:extLst>
              </p:cNvPr>
              <p:cNvSpPr txBox="1">
                <a:spLocks noRot="1" noChangeAspect="1" noMove="1" noResize="1" noEditPoints="1" noAdjustHandles="1" noChangeArrowheads="1" noChangeShapeType="1" noTextEdit="1"/>
              </p:cNvSpPr>
              <p:nvPr/>
            </p:nvSpPr>
            <p:spPr>
              <a:xfrm>
                <a:off x="5467892" y="5359523"/>
                <a:ext cx="932905" cy="366126"/>
              </a:xfrm>
              <a:prstGeom prst="rect">
                <a:avLst/>
              </a:prstGeom>
              <a:blipFill>
                <a:blip r:embed="rId3"/>
                <a:stretch>
                  <a:fillRect b="-1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6D95CEDA-31BA-4C54-AB6B-FE37ECF7F7C4}"/>
                  </a:ext>
                </a:extLst>
              </p:cNvPr>
              <p:cNvSpPr txBox="1"/>
              <p:nvPr/>
            </p:nvSpPr>
            <p:spPr>
              <a:xfrm>
                <a:off x="4610492" y="5601175"/>
                <a:ext cx="1104533" cy="230832"/>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𝑝𝑞</m:t>
                      </m:r>
                    </m:oMath>
                  </m:oMathPara>
                </a14:m>
                <a:endParaRPr lang="en-US" sz="900" dirty="0">
                  <a:solidFill>
                    <a:prstClr val="black"/>
                  </a:solidFill>
                  <a:latin typeface="Calibri" panose="020F0502020204030204"/>
                </a:endParaRPr>
              </a:p>
            </p:txBody>
          </p:sp>
        </mc:Choice>
        <mc:Fallback>
          <p:sp>
            <p:nvSpPr>
              <p:cNvPr id="21" name="TextBox 20">
                <a:extLst>
                  <a:ext uri="{FF2B5EF4-FFF2-40B4-BE49-F238E27FC236}">
                    <a16:creationId xmlns:a16="http://schemas.microsoft.com/office/drawing/2014/main" id="{6D95CEDA-31BA-4C54-AB6B-FE37ECF7F7C4}"/>
                  </a:ext>
                </a:extLst>
              </p:cNvPr>
              <p:cNvSpPr txBox="1">
                <a:spLocks noRot="1" noChangeAspect="1" noMove="1" noResize="1" noEditPoints="1" noAdjustHandles="1" noChangeArrowheads="1" noChangeShapeType="1" noTextEdit="1"/>
              </p:cNvSpPr>
              <p:nvPr/>
            </p:nvSpPr>
            <p:spPr>
              <a:xfrm>
                <a:off x="4610492" y="5601175"/>
                <a:ext cx="1104533" cy="230832"/>
              </a:xfrm>
              <a:prstGeom prst="rect">
                <a:avLst/>
              </a:prstGeom>
              <a:blipFill>
                <a:blip r:embed="rId4"/>
                <a:stretch>
                  <a:fillRect/>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53134858-3E5E-4301-B72E-7855A7C35875}"/>
              </a:ext>
            </a:extLst>
          </p:cNvPr>
          <p:cNvPicPr>
            <a:picLocks noChangeAspect="1"/>
          </p:cNvPicPr>
          <p:nvPr/>
        </p:nvPicPr>
        <p:blipFill>
          <a:blip r:embed="rId5"/>
          <a:stretch>
            <a:fillRect/>
          </a:stretch>
        </p:blipFill>
        <p:spPr>
          <a:xfrm>
            <a:off x="3539356" y="4844238"/>
            <a:ext cx="485775" cy="500063"/>
          </a:xfrm>
          <a:prstGeom prst="rect">
            <a:avLst/>
          </a:prstGeom>
        </p:spPr>
      </p:pic>
      <p:pic>
        <p:nvPicPr>
          <p:cNvPr id="28" name="Picture 27">
            <a:extLst>
              <a:ext uri="{FF2B5EF4-FFF2-40B4-BE49-F238E27FC236}">
                <a16:creationId xmlns:a16="http://schemas.microsoft.com/office/drawing/2014/main" id="{C55455E5-CADE-440F-A06E-845F5AF94A2C}"/>
              </a:ext>
            </a:extLst>
          </p:cNvPr>
          <p:cNvPicPr>
            <a:picLocks noChangeAspect="1"/>
          </p:cNvPicPr>
          <p:nvPr/>
        </p:nvPicPr>
        <p:blipFill>
          <a:blip r:embed="rId5"/>
          <a:stretch>
            <a:fillRect/>
          </a:stretch>
        </p:blipFill>
        <p:spPr>
          <a:xfrm>
            <a:off x="6066471" y="4844238"/>
            <a:ext cx="485775" cy="500063"/>
          </a:xfrm>
          <a:prstGeom prst="rect">
            <a:avLst/>
          </a:prstGeom>
        </p:spPr>
      </p:pic>
      <p:pic>
        <p:nvPicPr>
          <p:cNvPr id="29" name="Picture 2" descr="A Smile can Change the World - The Oxford Scientist">
            <a:extLst>
              <a:ext uri="{FF2B5EF4-FFF2-40B4-BE49-F238E27FC236}">
                <a16:creationId xmlns:a16="http://schemas.microsoft.com/office/drawing/2014/main" id="{1103F7B2-8A12-4828-A9DB-92BFAD28AAE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311007" y="4338842"/>
            <a:ext cx="551082" cy="5510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944120BD-6FF3-4BB4-89CA-45616A4BD7F6}"/>
              </a:ext>
            </a:extLst>
          </p:cNvPr>
          <p:cNvPicPr>
            <a:picLocks noChangeAspect="1"/>
          </p:cNvPicPr>
          <p:nvPr/>
        </p:nvPicPr>
        <p:blipFill>
          <a:blip r:embed="rId7"/>
          <a:stretch>
            <a:fillRect/>
          </a:stretch>
        </p:blipFill>
        <p:spPr>
          <a:xfrm>
            <a:off x="5318658" y="4832160"/>
            <a:ext cx="535781" cy="521494"/>
          </a:xfrm>
          <a:prstGeom prst="rect">
            <a:avLst/>
          </a:prstGeom>
        </p:spPr>
      </p:pic>
      <p:sp>
        <p:nvSpPr>
          <p:cNvPr id="31" name="Oval 30">
            <a:extLst>
              <a:ext uri="{FF2B5EF4-FFF2-40B4-BE49-F238E27FC236}">
                <a16:creationId xmlns:a16="http://schemas.microsoft.com/office/drawing/2014/main" id="{D5CAED8C-752D-49BD-8BBD-1EC94662D02D}"/>
              </a:ext>
            </a:extLst>
          </p:cNvPr>
          <p:cNvSpPr/>
          <p:nvPr/>
        </p:nvSpPr>
        <p:spPr>
          <a:xfrm>
            <a:off x="6603271" y="5568030"/>
            <a:ext cx="34289" cy="342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4" name="TextBox 33">
            <a:extLst>
              <a:ext uri="{FF2B5EF4-FFF2-40B4-BE49-F238E27FC236}">
                <a16:creationId xmlns:a16="http://schemas.microsoft.com/office/drawing/2014/main" id="{1F1E008A-9245-45AB-B02B-B48A4053F631}"/>
              </a:ext>
            </a:extLst>
          </p:cNvPr>
          <p:cNvSpPr txBox="1"/>
          <p:nvPr/>
        </p:nvSpPr>
        <p:spPr>
          <a:xfrm>
            <a:off x="6949437" y="5477218"/>
            <a:ext cx="1846390" cy="230832"/>
          </a:xfrm>
          <a:prstGeom prst="rect">
            <a:avLst/>
          </a:prstGeom>
          <a:noFill/>
        </p:spPr>
        <p:txBody>
          <a:bodyPr wrap="square" rtlCol="0">
            <a:spAutoFit/>
          </a:bodyPr>
          <a:lstStyle/>
          <a:p>
            <a:pPr defTabSz="685800"/>
            <a:r>
              <a:rPr lang="en-US" sz="900" dirty="0">
                <a:solidFill>
                  <a:prstClr val="black"/>
                </a:solidFill>
                <a:latin typeface="Calibri" panose="020F0502020204030204"/>
              </a:rPr>
              <a:t>#msg a rational backup receives</a:t>
            </a:r>
          </a:p>
        </p:txBody>
      </p:sp>
      <p:sp>
        <p:nvSpPr>
          <p:cNvPr id="35" name="Title 1">
            <a:extLst>
              <a:ext uri="{FF2B5EF4-FFF2-40B4-BE49-F238E27FC236}">
                <a16:creationId xmlns:a16="http://schemas.microsoft.com/office/drawing/2014/main" id="{70A51A0C-9129-4F2A-8576-5FC7AA06E059}"/>
              </a:ext>
            </a:extLst>
          </p:cNvPr>
          <p:cNvSpPr>
            <a:spLocks noGrp="1"/>
          </p:cNvSpPr>
          <p:nvPr>
            <p:ph type="title"/>
          </p:nvPr>
        </p:nvSpPr>
        <p:spPr>
          <a:xfrm>
            <a:off x="628650" y="1131094"/>
            <a:ext cx="7886700" cy="994172"/>
          </a:xfrm>
        </p:spPr>
        <p:txBody>
          <a:bodyPr/>
          <a:lstStyle/>
          <a:p>
            <a:r>
              <a:rPr lang="en-US" dirty="0"/>
              <a:t> </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E96516B3-B6C6-4ACB-9084-7608697F00AF}"/>
                  </a:ext>
                </a:extLst>
              </p:cNvPr>
              <p:cNvSpPr txBox="1"/>
              <p:nvPr/>
            </p:nvSpPr>
            <p:spPr>
              <a:xfrm>
                <a:off x="3289864" y="5588153"/>
                <a:ext cx="121526" cy="230832"/>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r>
                        <a:rPr lang="en-US" sz="900" i="1">
                          <a:solidFill>
                            <a:prstClr val="black"/>
                          </a:solidFill>
                          <a:latin typeface="Cambria Math" panose="02040503050406030204" pitchFamily="18" charset="0"/>
                        </a:rPr>
                        <m:t>𝑓</m:t>
                      </m:r>
                    </m:oMath>
                  </m:oMathPara>
                </a14:m>
                <a:endParaRPr lang="en-US" sz="900" dirty="0">
                  <a:solidFill>
                    <a:prstClr val="black"/>
                  </a:solidFill>
                  <a:latin typeface="Calibri" panose="020F0502020204030204"/>
                </a:endParaRPr>
              </a:p>
            </p:txBody>
          </p:sp>
        </mc:Choice>
        <mc:Fallback>
          <p:sp>
            <p:nvSpPr>
              <p:cNvPr id="17" name="TextBox 16">
                <a:extLst>
                  <a:ext uri="{FF2B5EF4-FFF2-40B4-BE49-F238E27FC236}">
                    <a16:creationId xmlns:a16="http://schemas.microsoft.com/office/drawing/2014/main" id="{E96516B3-B6C6-4ACB-9084-7608697F00AF}"/>
                  </a:ext>
                </a:extLst>
              </p:cNvPr>
              <p:cNvSpPr txBox="1">
                <a:spLocks noRot="1" noChangeAspect="1" noMove="1" noResize="1" noEditPoints="1" noAdjustHandles="1" noChangeArrowheads="1" noChangeShapeType="1" noTextEdit="1"/>
              </p:cNvSpPr>
              <p:nvPr/>
            </p:nvSpPr>
            <p:spPr>
              <a:xfrm>
                <a:off x="3289864" y="5588153"/>
                <a:ext cx="121526" cy="230832"/>
              </a:xfrm>
              <a:prstGeom prst="rect">
                <a:avLst/>
              </a:prstGeom>
              <a:blipFill>
                <a:blip r:embed="rId8"/>
                <a:stretch>
                  <a:fillRect r="-45000"/>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C5F81596-00C0-4B92-9DF4-8D52C6F0C713}"/>
              </a:ext>
            </a:extLst>
          </p:cNvPr>
          <p:cNvCxnSpPr>
            <a:cxnSpLocks/>
          </p:cNvCxnSpPr>
          <p:nvPr/>
        </p:nvCxnSpPr>
        <p:spPr>
          <a:xfrm>
            <a:off x="2400308" y="5580464"/>
            <a:ext cx="95684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762EED3-565A-4D91-B281-4DBDCC503420}"/>
              </a:ext>
            </a:extLst>
          </p:cNvPr>
          <p:cNvSpPr txBox="1"/>
          <p:nvPr/>
        </p:nvSpPr>
        <p:spPr>
          <a:xfrm flipH="1">
            <a:off x="3262599" y="5455390"/>
            <a:ext cx="205591" cy="276999"/>
          </a:xfrm>
          <a:prstGeom prst="rect">
            <a:avLst/>
          </a:prstGeom>
          <a:noFill/>
        </p:spPr>
        <p:txBody>
          <a:bodyPr wrap="square" rtlCol="0">
            <a:spAutoFit/>
          </a:bodyPr>
          <a:lstStyle/>
          <a:p>
            <a:pPr defTabSz="685800"/>
            <a:r>
              <a:rPr lang="en-US" sz="1200" dirty="0">
                <a:solidFill>
                  <a:prstClr val="black"/>
                </a:solidFill>
                <a:latin typeface="Calibri" panose="020F0502020204030204"/>
              </a:rPr>
              <a:t>)</a:t>
            </a:r>
          </a:p>
        </p:txBody>
      </p:sp>
      <p:sp>
        <p:nvSpPr>
          <p:cNvPr id="18" name="Oval 17">
            <a:extLst>
              <a:ext uri="{FF2B5EF4-FFF2-40B4-BE49-F238E27FC236}">
                <a16:creationId xmlns:a16="http://schemas.microsoft.com/office/drawing/2014/main" id="{E51CF10E-C77C-45CC-B809-B2C3E0568D71}"/>
              </a:ext>
            </a:extLst>
          </p:cNvPr>
          <p:cNvSpPr/>
          <p:nvPr/>
        </p:nvSpPr>
        <p:spPr>
          <a:xfrm>
            <a:off x="2387224" y="5571294"/>
            <a:ext cx="34289" cy="34289"/>
          </a:xfrm>
          <a:prstGeom prst="ellipse">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19" name="Straight Connector 18">
            <a:extLst>
              <a:ext uri="{FF2B5EF4-FFF2-40B4-BE49-F238E27FC236}">
                <a16:creationId xmlns:a16="http://schemas.microsoft.com/office/drawing/2014/main" id="{329F9CCB-8BCC-4B63-B71E-15F19D1798C9}"/>
              </a:ext>
            </a:extLst>
          </p:cNvPr>
          <p:cNvCxnSpPr>
            <a:cxnSpLocks/>
          </p:cNvCxnSpPr>
          <p:nvPr/>
        </p:nvCxnSpPr>
        <p:spPr>
          <a:xfrm>
            <a:off x="3357164" y="5577194"/>
            <a:ext cx="95684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68A0076-3714-495D-B7E5-B4DA709ED3C1}"/>
              </a:ext>
            </a:extLst>
          </p:cNvPr>
          <p:cNvSpPr txBox="1"/>
          <p:nvPr/>
        </p:nvSpPr>
        <p:spPr>
          <a:xfrm flipH="1">
            <a:off x="4219455" y="5445595"/>
            <a:ext cx="205591" cy="276999"/>
          </a:xfrm>
          <a:prstGeom prst="rect">
            <a:avLst/>
          </a:prstGeom>
          <a:noFill/>
        </p:spPr>
        <p:txBody>
          <a:bodyPr wrap="square" rtlCol="0">
            <a:spAutoFit/>
          </a:bodyPr>
          <a:lstStyle/>
          <a:p>
            <a:pPr defTabSz="685800"/>
            <a:r>
              <a:rPr lang="en-US" sz="1200" dirty="0">
                <a:solidFill>
                  <a:prstClr val="black"/>
                </a:solidFill>
                <a:latin typeface="Calibri" panose="020F0502020204030204"/>
              </a:rPr>
              <a:t>)</a:t>
            </a:r>
          </a:p>
        </p:txBody>
      </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B0FD0CAB-0293-42BB-8FE8-D7113C276EC7}"/>
                  </a:ext>
                </a:extLst>
              </p:cNvPr>
              <p:cNvSpPr txBox="1"/>
              <p:nvPr/>
            </p:nvSpPr>
            <p:spPr>
              <a:xfrm>
                <a:off x="4193174" y="5591414"/>
                <a:ext cx="278729" cy="369332"/>
              </a:xfrm>
              <a:prstGeom prst="rect">
                <a:avLst/>
              </a:prstGeom>
              <a:noFill/>
            </p:spPr>
            <p:txBody>
              <a:bodyPr wrap="square" rtlCol="0">
                <a:spAutoFit/>
              </a:bodyPr>
              <a:lstStyle/>
              <a:p>
                <a:pPr defTabSz="685800"/>
                <a:r>
                  <a:rPr lang="en-US" sz="900" dirty="0">
                    <a:solidFill>
                      <a:prstClr val="black"/>
                    </a:solidFill>
                    <a:latin typeface="Calibri" panose="020F0502020204030204"/>
                  </a:rPr>
                  <a:t>2</a:t>
                </a:r>
                <a14:m>
                  <m:oMath xmlns:m="http://schemas.openxmlformats.org/officeDocument/2006/math">
                    <m:r>
                      <a:rPr lang="en-US" sz="900" i="1">
                        <a:solidFill>
                          <a:prstClr val="black"/>
                        </a:solidFill>
                        <a:latin typeface="Cambria Math" panose="02040503050406030204" pitchFamily="18" charset="0"/>
                      </a:rPr>
                      <m:t>𝑓</m:t>
                    </m:r>
                  </m:oMath>
                </a14:m>
                <a:endParaRPr lang="en-US" sz="900" dirty="0">
                  <a:solidFill>
                    <a:prstClr val="black"/>
                  </a:solidFill>
                  <a:latin typeface="Calibri" panose="020F0502020204030204"/>
                </a:endParaRPr>
              </a:p>
            </p:txBody>
          </p:sp>
        </mc:Choice>
        <mc:Fallback>
          <p:sp>
            <p:nvSpPr>
              <p:cNvPr id="26" name="TextBox 25">
                <a:extLst>
                  <a:ext uri="{FF2B5EF4-FFF2-40B4-BE49-F238E27FC236}">
                    <a16:creationId xmlns:a16="http://schemas.microsoft.com/office/drawing/2014/main" id="{B0FD0CAB-0293-42BB-8FE8-D7113C276EC7}"/>
                  </a:ext>
                </a:extLst>
              </p:cNvPr>
              <p:cNvSpPr txBox="1">
                <a:spLocks noRot="1" noChangeAspect="1" noMove="1" noResize="1" noEditPoints="1" noAdjustHandles="1" noChangeArrowheads="1" noChangeShapeType="1" noTextEdit="1"/>
              </p:cNvSpPr>
              <p:nvPr/>
            </p:nvSpPr>
            <p:spPr>
              <a:xfrm>
                <a:off x="4193174" y="5591414"/>
                <a:ext cx="278729" cy="369332"/>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580517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071B366-508A-4D5D-B6E3-105DB156E099}"/>
              </a:ext>
            </a:extLst>
          </p:cNvPr>
          <p:cNvSpPr/>
          <p:nvPr/>
        </p:nvSpPr>
        <p:spPr>
          <a:xfrm>
            <a:off x="5170713" y="1412412"/>
            <a:ext cx="831671" cy="416868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9" name="Straight Arrow Connector 8">
            <a:extLst>
              <a:ext uri="{FF2B5EF4-FFF2-40B4-BE49-F238E27FC236}">
                <a16:creationId xmlns:a16="http://schemas.microsoft.com/office/drawing/2014/main" id="{7E2BE9A9-70E4-4BAF-8190-3D23DE556176}"/>
              </a:ext>
            </a:extLst>
          </p:cNvPr>
          <p:cNvCxnSpPr>
            <a:cxnSpLocks/>
          </p:cNvCxnSpPr>
          <p:nvPr/>
        </p:nvCxnSpPr>
        <p:spPr>
          <a:xfrm flipV="1">
            <a:off x="2400308" y="5581099"/>
            <a:ext cx="4470755" cy="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F921FD4-49D8-4EB6-B27A-A90F532807A0}"/>
              </a:ext>
            </a:extLst>
          </p:cNvPr>
          <p:cNvSpPr/>
          <p:nvPr/>
        </p:nvSpPr>
        <p:spPr>
          <a:xfrm>
            <a:off x="6616335" y="1035231"/>
            <a:ext cx="666206" cy="37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2E678B5A-3DC1-4696-83E5-42CB037896D8}"/>
                  </a:ext>
                </a:extLst>
              </p:cNvPr>
              <p:cNvSpPr txBox="1"/>
              <p:nvPr/>
            </p:nvSpPr>
            <p:spPr>
              <a:xfrm>
                <a:off x="6224452" y="5595291"/>
                <a:ext cx="783764" cy="366126"/>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oMath>
                  </m:oMathPara>
                </a14:m>
                <a:endParaRPr lang="en-US" sz="900" dirty="0">
                  <a:solidFill>
                    <a:prstClr val="black"/>
                  </a:solidFill>
                  <a:latin typeface="Calibri" panose="020F0502020204030204"/>
                </a:endParaRPr>
              </a:p>
            </p:txBody>
          </p:sp>
        </mc:Choice>
        <mc:Fallback>
          <p:sp>
            <p:nvSpPr>
              <p:cNvPr id="16" name="TextBox 15">
                <a:extLst>
                  <a:ext uri="{FF2B5EF4-FFF2-40B4-BE49-F238E27FC236}">
                    <a16:creationId xmlns:a16="http://schemas.microsoft.com/office/drawing/2014/main" id="{2E678B5A-3DC1-4696-83E5-42CB037896D8}"/>
                  </a:ext>
                </a:extLst>
              </p:cNvPr>
              <p:cNvSpPr txBox="1">
                <a:spLocks noRot="1" noChangeAspect="1" noMove="1" noResize="1" noEditPoints="1" noAdjustHandles="1" noChangeArrowheads="1" noChangeShapeType="1" noTextEdit="1"/>
              </p:cNvSpPr>
              <p:nvPr/>
            </p:nvSpPr>
            <p:spPr>
              <a:xfrm>
                <a:off x="6224452" y="5595291"/>
                <a:ext cx="783764" cy="36612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4F1B1259-F05A-4CCF-9797-2A4F9F9EBEEF}"/>
                  </a:ext>
                </a:extLst>
              </p:cNvPr>
              <p:cNvSpPr txBox="1"/>
              <p:nvPr/>
            </p:nvSpPr>
            <p:spPr>
              <a:xfrm>
                <a:off x="5467892" y="5359523"/>
                <a:ext cx="932905" cy="366126"/>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𝑝𝑞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𝑓𝑝</m:t>
                      </m:r>
                    </m:oMath>
                  </m:oMathPara>
                </a14:m>
                <a:endParaRPr lang="en-US" sz="900" dirty="0">
                  <a:solidFill>
                    <a:prstClr val="black"/>
                  </a:solidFill>
                  <a:latin typeface="Calibri" panose="020F0502020204030204"/>
                </a:endParaRPr>
              </a:p>
            </p:txBody>
          </p:sp>
        </mc:Choice>
        <mc:Fallback>
          <p:sp>
            <p:nvSpPr>
              <p:cNvPr id="20" name="TextBox 19">
                <a:extLst>
                  <a:ext uri="{FF2B5EF4-FFF2-40B4-BE49-F238E27FC236}">
                    <a16:creationId xmlns:a16="http://schemas.microsoft.com/office/drawing/2014/main" id="{4F1B1259-F05A-4CCF-9797-2A4F9F9EBEEF}"/>
                  </a:ext>
                </a:extLst>
              </p:cNvPr>
              <p:cNvSpPr txBox="1">
                <a:spLocks noRot="1" noChangeAspect="1" noMove="1" noResize="1" noEditPoints="1" noAdjustHandles="1" noChangeArrowheads="1" noChangeShapeType="1" noTextEdit="1"/>
              </p:cNvSpPr>
              <p:nvPr/>
            </p:nvSpPr>
            <p:spPr>
              <a:xfrm>
                <a:off x="5467892" y="5359523"/>
                <a:ext cx="932905" cy="366126"/>
              </a:xfrm>
              <a:prstGeom prst="rect">
                <a:avLst/>
              </a:prstGeom>
              <a:blipFill>
                <a:blip r:embed="rId3"/>
                <a:stretch>
                  <a:fillRect b="-1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6D95CEDA-31BA-4C54-AB6B-FE37ECF7F7C4}"/>
                  </a:ext>
                </a:extLst>
              </p:cNvPr>
              <p:cNvSpPr txBox="1"/>
              <p:nvPr/>
            </p:nvSpPr>
            <p:spPr>
              <a:xfrm>
                <a:off x="4610492" y="5601175"/>
                <a:ext cx="1104533" cy="230832"/>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𝑝𝑞</m:t>
                      </m:r>
                    </m:oMath>
                  </m:oMathPara>
                </a14:m>
                <a:endParaRPr lang="en-US" sz="900" dirty="0">
                  <a:solidFill>
                    <a:prstClr val="black"/>
                  </a:solidFill>
                  <a:latin typeface="Calibri" panose="020F0502020204030204"/>
                </a:endParaRPr>
              </a:p>
            </p:txBody>
          </p:sp>
        </mc:Choice>
        <mc:Fallback>
          <p:sp>
            <p:nvSpPr>
              <p:cNvPr id="21" name="TextBox 20">
                <a:extLst>
                  <a:ext uri="{FF2B5EF4-FFF2-40B4-BE49-F238E27FC236}">
                    <a16:creationId xmlns:a16="http://schemas.microsoft.com/office/drawing/2014/main" id="{6D95CEDA-31BA-4C54-AB6B-FE37ECF7F7C4}"/>
                  </a:ext>
                </a:extLst>
              </p:cNvPr>
              <p:cNvSpPr txBox="1">
                <a:spLocks noRot="1" noChangeAspect="1" noMove="1" noResize="1" noEditPoints="1" noAdjustHandles="1" noChangeArrowheads="1" noChangeShapeType="1" noTextEdit="1"/>
              </p:cNvSpPr>
              <p:nvPr/>
            </p:nvSpPr>
            <p:spPr>
              <a:xfrm>
                <a:off x="4610492" y="5601175"/>
                <a:ext cx="1104533" cy="230832"/>
              </a:xfrm>
              <a:prstGeom prst="rect">
                <a:avLst/>
              </a:prstGeom>
              <a:blipFill>
                <a:blip r:embed="rId4"/>
                <a:stretch>
                  <a:fillRect/>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53134858-3E5E-4301-B72E-7855A7C35875}"/>
              </a:ext>
            </a:extLst>
          </p:cNvPr>
          <p:cNvPicPr>
            <a:picLocks noChangeAspect="1"/>
          </p:cNvPicPr>
          <p:nvPr/>
        </p:nvPicPr>
        <p:blipFill>
          <a:blip r:embed="rId5"/>
          <a:stretch>
            <a:fillRect/>
          </a:stretch>
        </p:blipFill>
        <p:spPr>
          <a:xfrm>
            <a:off x="3539356" y="4844238"/>
            <a:ext cx="485775" cy="500063"/>
          </a:xfrm>
          <a:prstGeom prst="rect">
            <a:avLst/>
          </a:prstGeom>
        </p:spPr>
      </p:pic>
      <p:pic>
        <p:nvPicPr>
          <p:cNvPr id="28" name="Picture 27">
            <a:extLst>
              <a:ext uri="{FF2B5EF4-FFF2-40B4-BE49-F238E27FC236}">
                <a16:creationId xmlns:a16="http://schemas.microsoft.com/office/drawing/2014/main" id="{C55455E5-CADE-440F-A06E-845F5AF94A2C}"/>
              </a:ext>
            </a:extLst>
          </p:cNvPr>
          <p:cNvPicPr>
            <a:picLocks noChangeAspect="1"/>
          </p:cNvPicPr>
          <p:nvPr/>
        </p:nvPicPr>
        <p:blipFill>
          <a:blip r:embed="rId5"/>
          <a:stretch>
            <a:fillRect/>
          </a:stretch>
        </p:blipFill>
        <p:spPr>
          <a:xfrm>
            <a:off x="6066471" y="4844238"/>
            <a:ext cx="485775" cy="500063"/>
          </a:xfrm>
          <a:prstGeom prst="rect">
            <a:avLst/>
          </a:prstGeom>
        </p:spPr>
      </p:pic>
      <p:pic>
        <p:nvPicPr>
          <p:cNvPr id="29" name="Picture 2" descr="A Smile can Change the World - The Oxford Scientist">
            <a:extLst>
              <a:ext uri="{FF2B5EF4-FFF2-40B4-BE49-F238E27FC236}">
                <a16:creationId xmlns:a16="http://schemas.microsoft.com/office/drawing/2014/main" id="{1103F7B2-8A12-4828-A9DB-92BFAD28AAE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311007" y="4338842"/>
            <a:ext cx="551082" cy="5510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944120BD-6FF3-4BB4-89CA-45616A4BD7F6}"/>
              </a:ext>
            </a:extLst>
          </p:cNvPr>
          <p:cNvPicPr>
            <a:picLocks noChangeAspect="1"/>
          </p:cNvPicPr>
          <p:nvPr/>
        </p:nvPicPr>
        <p:blipFill>
          <a:blip r:embed="rId7"/>
          <a:stretch>
            <a:fillRect/>
          </a:stretch>
        </p:blipFill>
        <p:spPr>
          <a:xfrm>
            <a:off x="5318658" y="4832160"/>
            <a:ext cx="535781" cy="521494"/>
          </a:xfrm>
          <a:prstGeom prst="rect">
            <a:avLst/>
          </a:prstGeom>
        </p:spPr>
      </p:pic>
      <p:sp>
        <p:nvSpPr>
          <p:cNvPr id="31" name="Oval 30">
            <a:extLst>
              <a:ext uri="{FF2B5EF4-FFF2-40B4-BE49-F238E27FC236}">
                <a16:creationId xmlns:a16="http://schemas.microsoft.com/office/drawing/2014/main" id="{D5CAED8C-752D-49BD-8BBD-1EC94662D02D}"/>
              </a:ext>
            </a:extLst>
          </p:cNvPr>
          <p:cNvSpPr/>
          <p:nvPr/>
        </p:nvSpPr>
        <p:spPr>
          <a:xfrm>
            <a:off x="6603271" y="5568030"/>
            <a:ext cx="34289" cy="342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4" name="TextBox 33">
            <a:extLst>
              <a:ext uri="{FF2B5EF4-FFF2-40B4-BE49-F238E27FC236}">
                <a16:creationId xmlns:a16="http://schemas.microsoft.com/office/drawing/2014/main" id="{1F1E008A-9245-45AB-B02B-B48A4053F631}"/>
              </a:ext>
            </a:extLst>
          </p:cNvPr>
          <p:cNvSpPr txBox="1"/>
          <p:nvPr/>
        </p:nvSpPr>
        <p:spPr>
          <a:xfrm>
            <a:off x="6949437" y="5477218"/>
            <a:ext cx="1846390" cy="230832"/>
          </a:xfrm>
          <a:prstGeom prst="rect">
            <a:avLst/>
          </a:prstGeom>
          <a:noFill/>
        </p:spPr>
        <p:txBody>
          <a:bodyPr wrap="square" rtlCol="0">
            <a:spAutoFit/>
          </a:bodyPr>
          <a:lstStyle/>
          <a:p>
            <a:pPr defTabSz="685800"/>
            <a:r>
              <a:rPr lang="en-US" sz="900" dirty="0">
                <a:solidFill>
                  <a:prstClr val="black"/>
                </a:solidFill>
                <a:latin typeface="Calibri" panose="020F0502020204030204"/>
              </a:rPr>
              <a:t>#msg a rational backup receives</a:t>
            </a:r>
          </a:p>
        </p:txBody>
      </p:sp>
      <p:sp>
        <p:nvSpPr>
          <p:cNvPr id="35" name="Title 1">
            <a:extLst>
              <a:ext uri="{FF2B5EF4-FFF2-40B4-BE49-F238E27FC236}">
                <a16:creationId xmlns:a16="http://schemas.microsoft.com/office/drawing/2014/main" id="{70A51A0C-9129-4F2A-8576-5FC7AA06E059}"/>
              </a:ext>
            </a:extLst>
          </p:cNvPr>
          <p:cNvSpPr>
            <a:spLocks noGrp="1"/>
          </p:cNvSpPr>
          <p:nvPr>
            <p:ph type="title"/>
          </p:nvPr>
        </p:nvSpPr>
        <p:spPr>
          <a:xfrm>
            <a:off x="628650" y="1131094"/>
            <a:ext cx="7886700" cy="994172"/>
          </a:xfrm>
        </p:spPr>
        <p:txBody>
          <a:bodyPr/>
          <a:lstStyle/>
          <a:p>
            <a:r>
              <a:rPr lang="en-US" dirty="0"/>
              <a:t> </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E96516B3-B6C6-4ACB-9084-7608697F00AF}"/>
                  </a:ext>
                </a:extLst>
              </p:cNvPr>
              <p:cNvSpPr txBox="1"/>
              <p:nvPr/>
            </p:nvSpPr>
            <p:spPr>
              <a:xfrm>
                <a:off x="3289864" y="5588153"/>
                <a:ext cx="121526" cy="230832"/>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r>
                        <a:rPr lang="en-US" sz="900" i="1">
                          <a:solidFill>
                            <a:prstClr val="black"/>
                          </a:solidFill>
                          <a:latin typeface="Cambria Math" panose="02040503050406030204" pitchFamily="18" charset="0"/>
                        </a:rPr>
                        <m:t>𝑓</m:t>
                      </m:r>
                    </m:oMath>
                  </m:oMathPara>
                </a14:m>
                <a:endParaRPr lang="en-US" sz="900" dirty="0">
                  <a:solidFill>
                    <a:prstClr val="black"/>
                  </a:solidFill>
                  <a:latin typeface="Calibri" panose="020F0502020204030204"/>
                </a:endParaRPr>
              </a:p>
            </p:txBody>
          </p:sp>
        </mc:Choice>
        <mc:Fallback>
          <p:sp>
            <p:nvSpPr>
              <p:cNvPr id="17" name="TextBox 16">
                <a:extLst>
                  <a:ext uri="{FF2B5EF4-FFF2-40B4-BE49-F238E27FC236}">
                    <a16:creationId xmlns:a16="http://schemas.microsoft.com/office/drawing/2014/main" id="{E96516B3-B6C6-4ACB-9084-7608697F00AF}"/>
                  </a:ext>
                </a:extLst>
              </p:cNvPr>
              <p:cNvSpPr txBox="1">
                <a:spLocks noRot="1" noChangeAspect="1" noMove="1" noResize="1" noEditPoints="1" noAdjustHandles="1" noChangeArrowheads="1" noChangeShapeType="1" noTextEdit="1"/>
              </p:cNvSpPr>
              <p:nvPr/>
            </p:nvSpPr>
            <p:spPr>
              <a:xfrm>
                <a:off x="3289864" y="5588153"/>
                <a:ext cx="121526" cy="230832"/>
              </a:xfrm>
              <a:prstGeom prst="rect">
                <a:avLst/>
              </a:prstGeom>
              <a:blipFill>
                <a:blip r:embed="rId8"/>
                <a:stretch>
                  <a:fillRect r="-45000"/>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C5F81596-00C0-4B92-9DF4-8D52C6F0C713}"/>
              </a:ext>
            </a:extLst>
          </p:cNvPr>
          <p:cNvCxnSpPr>
            <a:cxnSpLocks/>
          </p:cNvCxnSpPr>
          <p:nvPr/>
        </p:nvCxnSpPr>
        <p:spPr>
          <a:xfrm>
            <a:off x="2400308" y="5580464"/>
            <a:ext cx="95684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762EED3-565A-4D91-B281-4DBDCC503420}"/>
              </a:ext>
            </a:extLst>
          </p:cNvPr>
          <p:cNvSpPr txBox="1"/>
          <p:nvPr/>
        </p:nvSpPr>
        <p:spPr>
          <a:xfrm flipH="1">
            <a:off x="3262599" y="5455390"/>
            <a:ext cx="205591" cy="276999"/>
          </a:xfrm>
          <a:prstGeom prst="rect">
            <a:avLst/>
          </a:prstGeom>
          <a:noFill/>
        </p:spPr>
        <p:txBody>
          <a:bodyPr wrap="square" rtlCol="0">
            <a:spAutoFit/>
          </a:bodyPr>
          <a:lstStyle/>
          <a:p>
            <a:pPr defTabSz="685800"/>
            <a:r>
              <a:rPr lang="en-US" sz="1200" dirty="0">
                <a:solidFill>
                  <a:prstClr val="black"/>
                </a:solidFill>
                <a:latin typeface="Calibri" panose="020F0502020204030204"/>
              </a:rPr>
              <a:t>)</a:t>
            </a:r>
          </a:p>
        </p:txBody>
      </p:sp>
      <p:sp>
        <p:nvSpPr>
          <p:cNvPr id="18" name="Oval 17">
            <a:extLst>
              <a:ext uri="{FF2B5EF4-FFF2-40B4-BE49-F238E27FC236}">
                <a16:creationId xmlns:a16="http://schemas.microsoft.com/office/drawing/2014/main" id="{E51CF10E-C77C-45CC-B809-B2C3E0568D71}"/>
              </a:ext>
            </a:extLst>
          </p:cNvPr>
          <p:cNvSpPr/>
          <p:nvPr/>
        </p:nvSpPr>
        <p:spPr>
          <a:xfrm>
            <a:off x="2387224" y="5571294"/>
            <a:ext cx="34289" cy="34289"/>
          </a:xfrm>
          <a:prstGeom prst="ellipse">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19" name="Straight Connector 18">
            <a:extLst>
              <a:ext uri="{FF2B5EF4-FFF2-40B4-BE49-F238E27FC236}">
                <a16:creationId xmlns:a16="http://schemas.microsoft.com/office/drawing/2014/main" id="{329F9CCB-8BCC-4B63-B71E-15F19D1798C9}"/>
              </a:ext>
            </a:extLst>
          </p:cNvPr>
          <p:cNvCxnSpPr>
            <a:cxnSpLocks/>
          </p:cNvCxnSpPr>
          <p:nvPr/>
        </p:nvCxnSpPr>
        <p:spPr>
          <a:xfrm>
            <a:off x="3357164" y="5577194"/>
            <a:ext cx="95684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68A0076-3714-495D-B7E5-B4DA709ED3C1}"/>
              </a:ext>
            </a:extLst>
          </p:cNvPr>
          <p:cNvSpPr txBox="1"/>
          <p:nvPr/>
        </p:nvSpPr>
        <p:spPr>
          <a:xfrm flipH="1">
            <a:off x="4219455" y="5445595"/>
            <a:ext cx="205591" cy="276999"/>
          </a:xfrm>
          <a:prstGeom prst="rect">
            <a:avLst/>
          </a:prstGeom>
          <a:noFill/>
        </p:spPr>
        <p:txBody>
          <a:bodyPr wrap="square" rtlCol="0">
            <a:spAutoFit/>
          </a:bodyPr>
          <a:lstStyle/>
          <a:p>
            <a:pPr defTabSz="685800"/>
            <a:r>
              <a:rPr lang="en-US" sz="1200" dirty="0">
                <a:solidFill>
                  <a:prstClr val="black"/>
                </a:solidFill>
                <a:latin typeface="Calibri" panose="020F0502020204030204"/>
              </a:rPr>
              <a:t>)</a:t>
            </a:r>
          </a:p>
        </p:txBody>
      </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B0FD0CAB-0293-42BB-8FE8-D7113C276EC7}"/>
                  </a:ext>
                </a:extLst>
              </p:cNvPr>
              <p:cNvSpPr txBox="1"/>
              <p:nvPr/>
            </p:nvSpPr>
            <p:spPr>
              <a:xfrm>
                <a:off x="4193174" y="5591414"/>
                <a:ext cx="278729" cy="369332"/>
              </a:xfrm>
              <a:prstGeom prst="rect">
                <a:avLst/>
              </a:prstGeom>
              <a:noFill/>
            </p:spPr>
            <p:txBody>
              <a:bodyPr wrap="square" rtlCol="0">
                <a:spAutoFit/>
              </a:bodyPr>
              <a:lstStyle/>
              <a:p>
                <a:pPr defTabSz="685800"/>
                <a:r>
                  <a:rPr lang="en-US" sz="900" dirty="0">
                    <a:solidFill>
                      <a:prstClr val="black"/>
                    </a:solidFill>
                    <a:latin typeface="Calibri" panose="020F0502020204030204"/>
                  </a:rPr>
                  <a:t>2</a:t>
                </a:r>
                <a14:m>
                  <m:oMath xmlns:m="http://schemas.openxmlformats.org/officeDocument/2006/math">
                    <m:r>
                      <a:rPr lang="en-US" sz="900" i="1">
                        <a:solidFill>
                          <a:prstClr val="black"/>
                        </a:solidFill>
                        <a:latin typeface="Cambria Math" panose="02040503050406030204" pitchFamily="18" charset="0"/>
                      </a:rPr>
                      <m:t>𝑓</m:t>
                    </m:r>
                  </m:oMath>
                </a14:m>
                <a:endParaRPr lang="en-US" sz="900" dirty="0">
                  <a:solidFill>
                    <a:prstClr val="black"/>
                  </a:solidFill>
                  <a:latin typeface="Calibri" panose="020F0502020204030204"/>
                </a:endParaRPr>
              </a:p>
            </p:txBody>
          </p:sp>
        </mc:Choice>
        <mc:Fallback>
          <p:sp>
            <p:nvSpPr>
              <p:cNvPr id="26" name="TextBox 25">
                <a:extLst>
                  <a:ext uri="{FF2B5EF4-FFF2-40B4-BE49-F238E27FC236}">
                    <a16:creationId xmlns:a16="http://schemas.microsoft.com/office/drawing/2014/main" id="{B0FD0CAB-0293-42BB-8FE8-D7113C276EC7}"/>
                  </a:ext>
                </a:extLst>
              </p:cNvPr>
              <p:cNvSpPr txBox="1">
                <a:spLocks noRot="1" noChangeAspect="1" noMove="1" noResize="1" noEditPoints="1" noAdjustHandles="1" noChangeArrowheads="1" noChangeShapeType="1" noTextEdit="1"/>
              </p:cNvSpPr>
              <p:nvPr/>
            </p:nvSpPr>
            <p:spPr>
              <a:xfrm>
                <a:off x="4193174" y="5591414"/>
                <a:ext cx="278729" cy="369332"/>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127075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071B366-508A-4D5D-B6E3-105DB156E099}"/>
              </a:ext>
            </a:extLst>
          </p:cNvPr>
          <p:cNvSpPr/>
          <p:nvPr/>
        </p:nvSpPr>
        <p:spPr>
          <a:xfrm>
            <a:off x="5170713" y="1412412"/>
            <a:ext cx="831671" cy="416868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cxnSp>
        <p:nvCxnSpPr>
          <p:cNvPr id="9" name="Straight Arrow Connector 8">
            <a:extLst>
              <a:ext uri="{FF2B5EF4-FFF2-40B4-BE49-F238E27FC236}">
                <a16:creationId xmlns:a16="http://schemas.microsoft.com/office/drawing/2014/main" id="{7E2BE9A9-70E4-4BAF-8190-3D23DE556176}"/>
              </a:ext>
            </a:extLst>
          </p:cNvPr>
          <p:cNvCxnSpPr>
            <a:cxnSpLocks/>
          </p:cNvCxnSpPr>
          <p:nvPr/>
        </p:nvCxnSpPr>
        <p:spPr>
          <a:xfrm flipV="1">
            <a:off x="2400308" y="5581099"/>
            <a:ext cx="4470755" cy="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F921FD4-49D8-4EB6-B27A-A90F532807A0}"/>
              </a:ext>
            </a:extLst>
          </p:cNvPr>
          <p:cNvSpPr/>
          <p:nvPr/>
        </p:nvSpPr>
        <p:spPr>
          <a:xfrm>
            <a:off x="6616335" y="1035231"/>
            <a:ext cx="666206" cy="37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2E678B5A-3DC1-4696-83E5-42CB037896D8}"/>
                  </a:ext>
                </a:extLst>
              </p:cNvPr>
              <p:cNvSpPr txBox="1"/>
              <p:nvPr/>
            </p:nvSpPr>
            <p:spPr>
              <a:xfrm>
                <a:off x="6224452" y="5595291"/>
                <a:ext cx="783764" cy="366126"/>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oMath>
                  </m:oMathPara>
                </a14:m>
                <a:endParaRPr lang="en-US" sz="900" dirty="0">
                  <a:solidFill>
                    <a:prstClr val="black"/>
                  </a:solidFill>
                  <a:latin typeface="Calibri" panose="020F0502020204030204"/>
                </a:endParaRPr>
              </a:p>
            </p:txBody>
          </p:sp>
        </mc:Choice>
        <mc:Fallback>
          <p:sp>
            <p:nvSpPr>
              <p:cNvPr id="16" name="TextBox 15">
                <a:extLst>
                  <a:ext uri="{FF2B5EF4-FFF2-40B4-BE49-F238E27FC236}">
                    <a16:creationId xmlns:a16="http://schemas.microsoft.com/office/drawing/2014/main" id="{2E678B5A-3DC1-4696-83E5-42CB037896D8}"/>
                  </a:ext>
                </a:extLst>
              </p:cNvPr>
              <p:cNvSpPr txBox="1">
                <a:spLocks noRot="1" noChangeAspect="1" noMove="1" noResize="1" noEditPoints="1" noAdjustHandles="1" noChangeArrowheads="1" noChangeShapeType="1" noTextEdit="1"/>
              </p:cNvSpPr>
              <p:nvPr/>
            </p:nvSpPr>
            <p:spPr>
              <a:xfrm>
                <a:off x="6224452" y="5595291"/>
                <a:ext cx="783764" cy="36612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4F1B1259-F05A-4CCF-9797-2A4F9F9EBEEF}"/>
                  </a:ext>
                </a:extLst>
              </p:cNvPr>
              <p:cNvSpPr txBox="1"/>
              <p:nvPr/>
            </p:nvSpPr>
            <p:spPr>
              <a:xfrm>
                <a:off x="5467892" y="5359523"/>
                <a:ext cx="932905" cy="366126"/>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𝑝𝑞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𝑓𝑝</m:t>
                      </m:r>
                    </m:oMath>
                  </m:oMathPara>
                </a14:m>
                <a:endParaRPr lang="en-US" sz="900" dirty="0">
                  <a:solidFill>
                    <a:prstClr val="black"/>
                  </a:solidFill>
                  <a:latin typeface="Calibri" panose="020F0502020204030204"/>
                </a:endParaRPr>
              </a:p>
            </p:txBody>
          </p:sp>
        </mc:Choice>
        <mc:Fallback>
          <p:sp>
            <p:nvSpPr>
              <p:cNvPr id="20" name="TextBox 19">
                <a:extLst>
                  <a:ext uri="{FF2B5EF4-FFF2-40B4-BE49-F238E27FC236}">
                    <a16:creationId xmlns:a16="http://schemas.microsoft.com/office/drawing/2014/main" id="{4F1B1259-F05A-4CCF-9797-2A4F9F9EBEEF}"/>
                  </a:ext>
                </a:extLst>
              </p:cNvPr>
              <p:cNvSpPr txBox="1">
                <a:spLocks noRot="1" noChangeAspect="1" noMove="1" noResize="1" noEditPoints="1" noAdjustHandles="1" noChangeArrowheads="1" noChangeShapeType="1" noTextEdit="1"/>
              </p:cNvSpPr>
              <p:nvPr/>
            </p:nvSpPr>
            <p:spPr>
              <a:xfrm>
                <a:off x="5467892" y="5359523"/>
                <a:ext cx="932905" cy="366126"/>
              </a:xfrm>
              <a:prstGeom prst="rect">
                <a:avLst/>
              </a:prstGeom>
              <a:blipFill>
                <a:blip r:embed="rId3"/>
                <a:stretch>
                  <a:fillRect b="-1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6D95CEDA-31BA-4C54-AB6B-FE37ECF7F7C4}"/>
                  </a:ext>
                </a:extLst>
              </p:cNvPr>
              <p:cNvSpPr txBox="1"/>
              <p:nvPr/>
            </p:nvSpPr>
            <p:spPr>
              <a:xfrm>
                <a:off x="4610492" y="5601175"/>
                <a:ext cx="1104533" cy="230832"/>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𝑝𝑞</m:t>
                      </m:r>
                    </m:oMath>
                  </m:oMathPara>
                </a14:m>
                <a:endParaRPr lang="en-US" sz="900" dirty="0">
                  <a:solidFill>
                    <a:prstClr val="black"/>
                  </a:solidFill>
                  <a:latin typeface="Calibri" panose="020F0502020204030204"/>
                </a:endParaRPr>
              </a:p>
            </p:txBody>
          </p:sp>
        </mc:Choice>
        <mc:Fallback>
          <p:sp>
            <p:nvSpPr>
              <p:cNvPr id="21" name="TextBox 20">
                <a:extLst>
                  <a:ext uri="{FF2B5EF4-FFF2-40B4-BE49-F238E27FC236}">
                    <a16:creationId xmlns:a16="http://schemas.microsoft.com/office/drawing/2014/main" id="{6D95CEDA-31BA-4C54-AB6B-FE37ECF7F7C4}"/>
                  </a:ext>
                </a:extLst>
              </p:cNvPr>
              <p:cNvSpPr txBox="1">
                <a:spLocks noRot="1" noChangeAspect="1" noMove="1" noResize="1" noEditPoints="1" noAdjustHandles="1" noChangeArrowheads="1" noChangeShapeType="1" noTextEdit="1"/>
              </p:cNvSpPr>
              <p:nvPr/>
            </p:nvSpPr>
            <p:spPr>
              <a:xfrm>
                <a:off x="4610492" y="5601175"/>
                <a:ext cx="1104533" cy="230832"/>
              </a:xfrm>
              <a:prstGeom prst="rect">
                <a:avLst/>
              </a:prstGeom>
              <a:blipFill>
                <a:blip r:embed="rId4"/>
                <a:stretch>
                  <a:fillRect/>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53134858-3E5E-4301-B72E-7855A7C35875}"/>
              </a:ext>
            </a:extLst>
          </p:cNvPr>
          <p:cNvPicPr>
            <a:picLocks noChangeAspect="1"/>
          </p:cNvPicPr>
          <p:nvPr/>
        </p:nvPicPr>
        <p:blipFill>
          <a:blip r:embed="rId5"/>
          <a:stretch>
            <a:fillRect/>
          </a:stretch>
        </p:blipFill>
        <p:spPr>
          <a:xfrm>
            <a:off x="3539356" y="4844238"/>
            <a:ext cx="485775" cy="500063"/>
          </a:xfrm>
          <a:prstGeom prst="rect">
            <a:avLst/>
          </a:prstGeom>
        </p:spPr>
      </p:pic>
      <p:pic>
        <p:nvPicPr>
          <p:cNvPr id="28" name="Picture 27">
            <a:extLst>
              <a:ext uri="{FF2B5EF4-FFF2-40B4-BE49-F238E27FC236}">
                <a16:creationId xmlns:a16="http://schemas.microsoft.com/office/drawing/2014/main" id="{C55455E5-CADE-440F-A06E-845F5AF94A2C}"/>
              </a:ext>
            </a:extLst>
          </p:cNvPr>
          <p:cNvPicPr>
            <a:picLocks noChangeAspect="1"/>
          </p:cNvPicPr>
          <p:nvPr/>
        </p:nvPicPr>
        <p:blipFill>
          <a:blip r:embed="rId5"/>
          <a:stretch>
            <a:fillRect/>
          </a:stretch>
        </p:blipFill>
        <p:spPr>
          <a:xfrm>
            <a:off x="6066471" y="4844238"/>
            <a:ext cx="485775" cy="500063"/>
          </a:xfrm>
          <a:prstGeom prst="rect">
            <a:avLst/>
          </a:prstGeom>
        </p:spPr>
      </p:pic>
      <p:pic>
        <p:nvPicPr>
          <p:cNvPr id="29" name="Picture 2" descr="A Smile can Change the World - The Oxford Scientist">
            <a:extLst>
              <a:ext uri="{FF2B5EF4-FFF2-40B4-BE49-F238E27FC236}">
                <a16:creationId xmlns:a16="http://schemas.microsoft.com/office/drawing/2014/main" id="{1103F7B2-8A12-4828-A9DB-92BFAD28AAE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311007" y="4338842"/>
            <a:ext cx="551082" cy="5510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944120BD-6FF3-4BB4-89CA-45616A4BD7F6}"/>
              </a:ext>
            </a:extLst>
          </p:cNvPr>
          <p:cNvPicPr>
            <a:picLocks noChangeAspect="1"/>
          </p:cNvPicPr>
          <p:nvPr/>
        </p:nvPicPr>
        <p:blipFill>
          <a:blip r:embed="rId7"/>
          <a:stretch>
            <a:fillRect/>
          </a:stretch>
        </p:blipFill>
        <p:spPr>
          <a:xfrm>
            <a:off x="5318658" y="4832160"/>
            <a:ext cx="535781" cy="521494"/>
          </a:xfrm>
          <a:prstGeom prst="rect">
            <a:avLst/>
          </a:prstGeom>
        </p:spPr>
      </p:pic>
      <p:sp>
        <p:nvSpPr>
          <p:cNvPr id="31" name="Oval 30">
            <a:extLst>
              <a:ext uri="{FF2B5EF4-FFF2-40B4-BE49-F238E27FC236}">
                <a16:creationId xmlns:a16="http://schemas.microsoft.com/office/drawing/2014/main" id="{D5CAED8C-752D-49BD-8BBD-1EC94662D02D}"/>
              </a:ext>
            </a:extLst>
          </p:cNvPr>
          <p:cNvSpPr/>
          <p:nvPr/>
        </p:nvSpPr>
        <p:spPr>
          <a:xfrm>
            <a:off x="6603271" y="5568030"/>
            <a:ext cx="34289" cy="342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4" name="TextBox 33">
            <a:extLst>
              <a:ext uri="{FF2B5EF4-FFF2-40B4-BE49-F238E27FC236}">
                <a16:creationId xmlns:a16="http://schemas.microsoft.com/office/drawing/2014/main" id="{1F1E008A-9245-45AB-B02B-B48A4053F631}"/>
              </a:ext>
            </a:extLst>
          </p:cNvPr>
          <p:cNvSpPr txBox="1"/>
          <p:nvPr/>
        </p:nvSpPr>
        <p:spPr>
          <a:xfrm>
            <a:off x="6949437" y="5477218"/>
            <a:ext cx="1846390" cy="230832"/>
          </a:xfrm>
          <a:prstGeom prst="rect">
            <a:avLst/>
          </a:prstGeom>
          <a:noFill/>
        </p:spPr>
        <p:txBody>
          <a:bodyPr wrap="square" rtlCol="0">
            <a:spAutoFit/>
          </a:bodyPr>
          <a:lstStyle/>
          <a:p>
            <a:pPr defTabSz="685800"/>
            <a:r>
              <a:rPr lang="en-US" sz="900" dirty="0">
                <a:solidFill>
                  <a:prstClr val="black"/>
                </a:solidFill>
                <a:latin typeface="Calibri" panose="020F0502020204030204"/>
              </a:rPr>
              <a:t>#msg a rational backup receives</a:t>
            </a:r>
          </a:p>
        </p:txBody>
      </p:sp>
      <p:sp>
        <p:nvSpPr>
          <p:cNvPr id="35" name="Title 1">
            <a:extLst>
              <a:ext uri="{FF2B5EF4-FFF2-40B4-BE49-F238E27FC236}">
                <a16:creationId xmlns:a16="http://schemas.microsoft.com/office/drawing/2014/main" id="{70A51A0C-9129-4F2A-8576-5FC7AA06E059}"/>
              </a:ext>
            </a:extLst>
          </p:cNvPr>
          <p:cNvSpPr>
            <a:spLocks noGrp="1"/>
          </p:cNvSpPr>
          <p:nvPr>
            <p:ph type="title"/>
          </p:nvPr>
        </p:nvSpPr>
        <p:spPr>
          <a:xfrm>
            <a:off x="628650" y="1131094"/>
            <a:ext cx="7886700" cy="994172"/>
          </a:xfrm>
        </p:spPr>
        <p:txBody>
          <a:bodyPr/>
          <a:lstStyle/>
          <a:p>
            <a:r>
              <a:rPr lang="en-US" dirty="0"/>
              <a:t> </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E96516B3-B6C6-4ACB-9084-7608697F00AF}"/>
                  </a:ext>
                </a:extLst>
              </p:cNvPr>
              <p:cNvSpPr txBox="1"/>
              <p:nvPr/>
            </p:nvSpPr>
            <p:spPr>
              <a:xfrm>
                <a:off x="3289864" y="5588153"/>
                <a:ext cx="121526" cy="230832"/>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r>
                        <a:rPr lang="en-US" sz="900" i="1">
                          <a:solidFill>
                            <a:prstClr val="black"/>
                          </a:solidFill>
                          <a:latin typeface="Cambria Math" panose="02040503050406030204" pitchFamily="18" charset="0"/>
                        </a:rPr>
                        <m:t>𝑓</m:t>
                      </m:r>
                    </m:oMath>
                  </m:oMathPara>
                </a14:m>
                <a:endParaRPr lang="en-US" sz="900" dirty="0">
                  <a:solidFill>
                    <a:prstClr val="black"/>
                  </a:solidFill>
                  <a:latin typeface="Calibri" panose="020F0502020204030204"/>
                </a:endParaRPr>
              </a:p>
            </p:txBody>
          </p:sp>
        </mc:Choice>
        <mc:Fallback>
          <p:sp>
            <p:nvSpPr>
              <p:cNvPr id="17" name="TextBox 16">
                <a:extLst>
                  <a:ext uri="{FF2B5EF4-FFF2-40B4-BE49-F238E27FC236}">
                    <a16:creationId xmlns:a16="http://schemas.microsoft.com/office/drawing/2014/main" id="{E96516B3-B6C6-4ACB-9084-7608697F00AF}"/>
                  </a:ext>
                </a:extLst>
              </p:cNvPr>
              <p:cNvSpPr txBox="1">
                <a:spLocks noRot="1" noChangeAspect="1" noMove="1" noResize="1" noEditPoints="1" noAdjustHandles="1" noChangeArrowheads="1" noChangeShapeType="1" noTextEdit="1"/>
              </p:cNvSpPr>
              <p:nvPr/>
            </p:nvSpPr>
            <p:spPr>
              <a:xfrm>
                <a:off x="3289864" y="5588153"/>
                <a:ext cx="121526" cy="230832"/>
              </a:xfrm>
              <a:prstGeom prst="rect">
                <a:avLst/>
              </a:prstGeom>
              <a:blipFill>
                <a:blip r:embed="rId8"/>
                <a:stretch>
                  <a:fillRect r="-45000"/>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C5F81596-00C0-4B92-9DF4-8D52C6F0C713}"/>
              </a:ext>
            </a:extLst>
          </p:cNvPr>
          <p:cNvCxnSpPr>
            <a:cxnSpLocks/>
          </p:cNvCxnSpPr>
          <p:nvPr/>
        </p:nvCxnSpPr>
        <p:spPr>
          <a:xfrm>
            <a:off x="2400308" y="5580464"/>
            <a:ext cx="95684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762EED3-565A-4D91-B281-4DBDCC503420}"/>
              </a:ext>
            </a:extLst>
          </p:cNvPr>
          <p:cNvSpPr txBox="1"/>
          <p:nvPr/>
        </p:nvSpPr>
        <p:spPr>
          <a:xfrm flipH="1">
            <a:off x="3262599" y="5455390"/>
            <a:ext cx="205591" cy="276999"/>
          </a:xfrm>
          <a:prstGeom prst="rect">
            <a:avLst/>
          </a:prstGeom>
          <a:noFill/>
        </p:spPr>
        <p:txBody>
          <a:bodyPr wrap="square" rtlCol="0">
            <a:spAutoFit/>
          </a:bodyPr>
          <a:lstStyle/>
          <a:p>
            <a:pPr defTabSz="685800"/>
            <a:r>
              <a:rPr lang="en-US" sz="1200" dirty="0">
                <a:solidFill>
                  <a:prstClr val="black"/>
                </a:solidFill>
                <a:latin typeface="Calibri" panose="020F0502020204030204"/>
              </a:rPr>
              <a:t>)</a:t>
            </a:r>
          </a:p>
        </p:txBody>
      </p:sp>
      <p:sp>
        <p:nvSpPr>
          <p:cNvPr id="18" name="Oval 17">
            <a:extLst>
              <a:ext uri="{FF2B5EF4-FFF2-40B4-BE49-F238E27FC236}">
                <a16:creationId xmlns:a16="http://schemas.microsoft.com/office/drawing/2014/main" id="{E51CF10E-C77C-45CC-B809-B2C3E0568D71}"/>
              </a:ext>
            </a:extLst>
          </p:cNvPr>
          <p:cNvSpPr/>
          <p:nvPr/>
        </p:nvSpPr>
        <p:spPr>
          <a:xfrm>
            <a:off x="2387224" y="5571294"/>
            <a:ext cx="34289" cy="34289"/>
          </a:xfrm>
          <a:prstGeom prst="ellipse">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cxnSp>
        <p:nvCxnSpPr>
          <p:cNvPr id="19" name="Straight Connector 18">
            <a:extLst>
              <a:ext uri="{FF2B5EF4-FFF2-40B4-BE49-F238E27FC236}">
                <a16:creationId xmlns:a16="http://schemas.microsoft.com/office/drawing/2014/main" id="{329F9CCB-8BCC-4B63-B71E-15F19D1798C9}"/>
              </a:ext>
            </a:extLst>
          </p:cNvPr>
          <p:cNvCxnSpPr>
            <a:cxnSpLocks/>
          </p:cNvCxnSpPr>
          <p:nvPr/>
        </p:nvCxnSpPr>
        <p:spPr>
          <a:xfrm>
            <a:off x="3357164" y="5577194"/>
            <a:ext cx="95684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68A0076-3714-495D-B7E5-B4DA709ED3C1}"/>
              </a:ext>
            </a:extLst>
          </p:cNvPr>
          <p:cNvSpPr txBox="1"/>
          <p:nvPr/>
        </p:nvSpPr>
        <p:spPr>
          <a:xfrm flipH="1">
            <a:off x="4219455" y="5445595"/>
            <a:ext cx="205591" cy="276999"/>
          </a:xfrm>
          <a:prstGeom prst="rect">
            <a:avLst/>
          </a:prstGeom>
          <a:noFill/>
        </p:spPr>
        <p:txBody>
          <a:bodyPr wrap="square" rtlCol="0">
            <a:spAutoFit/>
          </a:bodyPr>
          <a:lstStyle/>
          <a:p>
            <a:pPr defTabSz="685800"/>
            <a:r>
              <a:rPr lang="en-US" sz="1200" dirty="0">
                <a:solidFill>
                  <a:prstClr val="black"/>
                </a:solidFill>
                <a:latin typeface="Calibri" panose="020F0502020204030204"/>
              </a:rPr>
              <a:t>)</a:t>
            </a:r>
          </a:p>
        </p:txBody>
      </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B0FD0CAB-0293-42BB-8FE8-D7113C276EC7}"/>
                  </a:ext>
                </a:extLst>
              </p:cNvPr>
              <p:cNvSpPr txBox="1"/>
              <p:nvPr/>
            </p:nvSpPr>
            <p:spPr>
              <a:xfrm>
                <a:off x="4193174" y="5591414"/>
                <a:ext cx="278729" cy="369332"/>
              </a:xfrm>
              <a:prstGeom prst="rect">
                <a:avLst/>
              </a:prstGeom>
              <a:noFill/>
            </p:spPr>
            <p:txBody>
              <a:bodyPr wrap="square" rtlCol="0">
                <a:spAutoFit/>
              </a:bodyPr>
              <a:lstStyle/>
              <a:p>
                <a:pPr defTabSz="685800"/>
                <a:r>
                  <a:rPr lang="en-US" sz="900" dirty="0">
                    <a:solidFill>
                      <a:prstClr val="black"/>
                    </a:solidFill>
                    <a:latin typeface="Calibri" panose="020F0502020204030204"/>
                  </a:rPr>
                  <a:t>2</a:t>
                </a:r>
                <a14:m>
                  <m:oMath xmlns:m="http://schemas.openxmlformats.org/officeDocument/2006/math">
                    <m:r>
                      <a:rPr lang="en-US" sz="900" i="1">
                        <a:solidFill>
                          <a:prstClr val="black"/>
                        </a:solidFill>
                        <a:latin typeface="Cambria Math" panose="02040503050406030204" pitchFamily="18" charset="0"/>
                      </a:rPr>
                      <m:t>𝑓</m:t>
                    </m:r>
                  </m:oMath>
                </a14:m>
                <a:endParaRPr lang="en-US" sz="900" dirty="0">
                  <a:solidFill>
                    <a:prstClr val="black"/>
                  </a:solidFill>
                  <a:latin typeface="Calibri" panose="020F0502020204030204"/>
                </a:endParaRPr>
              </a:p>
            </p:txBody>
          </p:sp>
        </mc:Choice>
        <mc:Fallback>
          <p:sp>
            <p:nvSpPr>
              <p:cNvPr id="26" name="TextBox 25">
                <a:extLst>
                  <a:ext uri="{FF2B5EF4-FFF2-40B4-BE49-F238E27FC236}">
                    <a16:creationId xmlns:a16="http://schemas.microsoft.com/office/drawing/2014/main" id="{B0FD0CAB-0293-42BB-8FE8-D7113C276EC7}"/>
                  </a:ext>
                </a:extLst>
              </p:cNvPr>
              <p:cNvSpPr txBox="1">
                <a:spLocks noRot="1" noChangeAspect="1" noMove="1" noResize="1" noEditPoints="1" noAdjustHandles="1" noChangeArrowheads="1" noChangeShapeType="1" noTextEdit="1"/>
              </p:cNvSpPr>
              <p:nvPr/>
            </p:nvSpPr>
            <p:spPr>
              <a:xfrm>
                <a:off x="4193174" y="5591414"/>
                <a:ext cx="278729" cy="369332"/>
              </a:xfrm>
              <a:prstGeom prst="rect">
                <a:avLst/>
              </a:prstGeom>
              <a:blipFill>
                <a:blip r:embed="rId9"/>
                <a:stretch>
                  <a:fillRect/>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6218C45A-DF84-42D2-AD55-022361AD2E05}"/>
              </a:ext>
            </a:extLst>
          </p:cNvPr>
          <p:cNvSpPr txBox="1"/>
          <p:nvPr/>
        </p:nvSpPr>
        <p:spPr>
          <a:xfrm>
            <a:off x="4652564" y="2953293"/>
            <a:ext cx="1721094" cy="1200329"/>
          </a:xfrm>
          <a:prstGeom prst="rect">
            <a:avLst/>
          </a:prstGeom>
          <a:noFill/>
        </p:spPr>
        <p:txBody>
          <a:bodyPr wrap="square" rtlCol="0">
            <a:spAutoFit/>
          </a:bodyPr>
          <a:lstStyle/>
          <a:p>
            <a:pPr algn="ctr" defTabSz="685800"/>
            <a:r>
              <a:rPr lang="en-US" sz="7200" dirty="0">
                <a:solidFill>
                  <a:prstClr val="black"/>
                </a:solidFill>
                <a:latin typeface="Calibri" panose="020F0502020204030204"/>
              </a:rPr>
              <a:t>…</a:t>
            </a:r>
          </a:p>
        </p:txBody>
      </p:sp>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97807EE0-40A7-432A-94C6-0CCC7783FEFC}"/>
                  </a:ext>
                </a:extLst>
              </p:cNvPr>
              <p:cNvSpPr txBox="1"/>
              <p:nvPr/>
            </p:nvSpPr>
            <p:spPr>
              <a:xfrm>
                <a:off x="6912625" y="3857278"/>
                <a:ext cx="1027502" cy="230832"/>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𝑝𝑞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oMath>
                  </m:oMathPara>
                </a14:m>
                <a:endParaRPr lang="en-US" sz="900" dirty="0">
                  <a:solidFill>
                    <a:prstClr val="black"/>
                  </a:solidFill>
                  <a:latin typeface="Calibri" panose="020F0502020204030204"/>
                </a:endParaRPr>
              </a:p>
            </p:txBody>
          </p:sp>
        </mc:Choice>
        <mc:Fallback>
          <p:sp>
            <p:nvSpPr>
              <p:cNvPr id="32" name="TextBox 31">
                <a:extLst>
                  <a:ext uri="{FF2B5EF4-FFF2-40B4-BE49-F238E27FC236}">
                    <a16:creationId xmlns:a16="http://schemas.microsoft.com/office/drawing/2014/main" id="{97807EE0-40A7-432A-94C6-0CCC7783FEFC}"/>
                  </a:ext>
                </a:extLst>
              </p:cNvPr>
              <p:cNvSpPr txBox="1">
                <a:spLocks noRot="1" noChangeAspect="1" noMove="1" noResize="1" noEditPoints="1" noAdjustHandles="1" noChangeArrowheads="1" noChangeShapeType="1" noTextEdit="1"/>
              </p:cNvSpPr>
              <p:nvPr/>
            </p:nvSpPr>
            <p:spPr>
              <a:xfrm>
                <a:off x="6912625" y="3857278"/>
                <a:ext cx="1027502" cy="230832"/>
              </a:xfrm>
              <a:prstGeom prst="rect">
                <a:avLst/>
              </a:prstGeom>
              <a:blipFill>
                <a:blip r:embed="rId10"/>
                <a:stretch>
                  <a:fillRect/>
                </a:stretch>
              </a:blipFill>
            </p:spPr>
            <p:txBody>
              <a:bodyPr/>
              <a:lstStyle/>
              <a:p>
                <a:r>
                  <a:rPr lang="en-US">
                    <a:noFill/>
                  </a:rPr>
                  <a:t> </a:t>
                </a:r>
              </a:p>
            </p:txBody>
          </p:sp>
        </mc:Fallback>
      </mc:AlternateContent>
      <p:sp>
        <p:nvSpPr>
          <p:cNvPr id="33" name="Oval 32">
            <a:extLst>
              <a:ext uri="{FF2B5EF4-FFF2-40B4-BE49-F238E27FC236}">
                <a16:creationId xmlns:a16="http://schemas.microsoft.com/office/drawing/2014/main" id="{B2B9A2B1-9893-4E56-AF38-0FEDACDA24A4}"/>
              </a:ext>
            </a:extLst>
          </p:cNvPr>
          <p:cNvSpPr/>
          <p:nvPr/>
        </p:nvSpPr>
        <p:spPr>
          <a:xfrm>
            <a:off x="6097084" y="5564758"/>
            <a:ext cx="34289" cy="342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cxnSp>
        <p:nvCxnSpPr>
          <p:cNvPr id="3" name="Straight Arrow Connector 2">
            <a:extLst>
              <a:ext uri="{FF2B5EF4-FFF2-40B4-BE49-F238E27FC236}">
                <a16:creationId xmlns:a16="http://schemas.microsoft.com/office/drawing/2014/main" id="{2B26E273-FA00-4206-84C2-F517D5562FF4}"/>
              </a:ext>
            </a:extLst>
          </p:cNvPr>
          <p:cNvCxnSpPr/>
          <p:nvPr/>
        </p:nvCxnSpPr>
        <p:spPr>
          <a:xfrm flipH="1">
            <a:off x="6131373" y="4130537"/>
            <a:ext cx="1203422" cy="1434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574170F-D431-410F-94B5-D21EB020427F}"/>
              </a:ext>
            </a:extLst>
          </p:cNvPr>
          <p:cNvSpPr txBox="1"/>
          <p:nvPr/>
        </p:nvSpPr>
        <p:spPr>
          <a:xfrm flipH="1">
            <a:off x="6018865" y="5448857"/>
            <a:ext cx="205591" cy="276999"/>
          </a:xfrm>
          <a:prstGeom prst="rect">
            <a:avLst/>
          </a:prstGeom>
          <a:noFill/>
        </p:spPr>
        <p:txBody>
          <a:bodyPr wrap="square" rtlCol="0">
            <a:spAutoFit/>
          </a:bodyPr>
          <a:lstStyle/>
          <a:p>
            <a:pPr defTabSz="685800"/>
            <a:r>
              <a:rPr lang="en-US" sz="1200" dirty="0">
                <a:solidFill>
                  <a:prstClr val="black"/>
                </a:solidFill>
                <a:latin typeface="Calibri" panose="020F0502020204030204"/>
              </a:rPr>
              <a:t>)</a:t>
            </a:r>
          </a:p>
        </p:txBody>
      </p:sp>
      <p:cxnSp>
        <p:nvCxnSpPr>
          <p:cNvPr id="38" name="Straight Connector 37">
            <a:extLst>
              <a:ext uri="{FF2B5EF4-FFF2-40B4-BE49-F238E27FC236}">
                <a16:creationId xmlns:a16="http://schemas.microsoft.com/office/drawing/2014/main" id="{E7B8726D-6F74-4DD5-8608-979B53227D17}"/>
              </a:ext>
            </a:extLst>
          </p:cNvPr>
          <p:cNvCxnSpPr>
            <a:cxnSpLocks/>
          </p:cNvCxnSpPr>
          <p:nvPr/>
        </p:nvCxnSpPr>
        <p:spPr>
          <a:xfrm>
            <a:off x="4314021" y="5580454"/>
            <a:ext cx="85669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BACE9FA-5DF8-441E-B2AC-B1D8B293AB86}"/>
              </a:ext>
            </a:extLst>
          </p:cNvPr>
          <p:cNvCxnSpPr>
            <a:cxnSpLocks/>
          </p:cNvCxnSpPr>
          <p:nvPr/>
        </p:nvCxnSpPr>
        <p:spPr>
          <a:xfrm>
            <a:off x="6018865" y="5582347"/>
            <a:ext cx="84766" cy="137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394FD0D-1FCD-41A1-84B4-D3C61854085F}"/>
              </a:ext>
            </a:extLst>
          </p:cNvPr>
          <p:cNvCxnSpPr>
            <a:cxnSpLocks/>
          </p:cNvCxnSpPr>
          <p:nvPr/>
        </p:nvCxnSpPr>
        <p:spPr>
          <a:xfrm flipV="1">
            <a:off x="5163108" y="5580460"/>
            <a:ext cx="839276" cy="6527"/>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4863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071B366-508A-4D5D-B6E3-105DB156E099}"/>
              </a:ext>
            </a:extLst>
          </p:cNvPr>
          <p:cNvSpPr/>
          <p:nvPr/>
        </p:nvSpPr>
        <p:spPr>
          <a:xfrm>
            <a:off x="5170713" y="1412412"/>
            <a:ext cx="831671" cy="416868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cxnSp>
        <p:nvCxnSpPr>
          <p:cNvPr id="9" name="Straight Arrow Connector 8">
            <a:extLst>
              <a:ext uri="{FF2B5EF4-FFF2-40B4-BE49-F238E27FC236}">
                <a16:creationId xmlns:a16="http://schemas.microsoft.com/office/drawing/2014/main" id="{7E2BE9A9-70E4-4BAF-8190-3D23DE556176}"/>
              </a:ext>
            </a:extLst>
          </p:cNvPr>
          <p:cNvCxnSpPr>
            <a:cxnSpLocks/>
          </p:cNvCxnSpPr>
          <p:nvPr/>
        </p:nvCxnSpPr>
        <p:spPr>
          <a:xfrm flipV="1">
            <a:off x="2400308" y="5581099"/>
            <a:ext cx="4470755" cy="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F921FD4-49D8-4EB6-B27A-A90F532807A0}"/>
              </a:ext>
            </a:extLst>
          </p:cNvPr>
          <p:cNvSpPr/>
          <p:nvPr/>
        </p:nvSpPr>
        <p:spPr>
          <a:xfrm>
            <a:off x="6616335" y="1035231"/>
            <a:ext cx="666206" cy="37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2E678B5A-3DC1-4696-83E5-42CB037896D8}"/>
                  </a:ext>
                </a:extLst>
              </p:cNvPr>
              <p:cNvSpPr txBox="1"/>
              <p:nvPr/>
            </p:nvSpPr>
            <p:spPr>
              <a:xfrm>
                <a:off x="6224452" y="5595291"/>
                <a:ext cx="783764" cy="366126"/>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oMath>
                  </m:oMathPara>
                </a14:m>
                <a:endParaRPr lang="en-US" sz="900" dirty="0">
                  <a:solidFill>
                    <a:prstClr val="black"/>
                  </a:solidFill>
                  <a:latin typeface="Calibri" panose="020F0502020204030204"/>
                </a:endParaRPr>
              </a:p>
            </p:txBody>
          </p:sp>
        </mc:Choice>
        <mc:Fallback>
          <p:sp>
            <p:nvSpPr>
              <p:cNvPr id="16" name="TextBox 15">
                <a:extLst>
                  <a:ext uri="{FF2B5EF4-FFF2-40B4-BE49-F238E27FC236}">
                    <a16:creationId xmlns:a16="http://schemas.microsoft.com/office/drawing/2014/main" id="{2E678B5A-3DC1-4696-83E5-42CB037896D8}"/>
                  </a:ext>
                </a:extLst>
              </p:cNvPr>
              <p:cNvSpPr txBox="1">
                <a:spLocks noRot="1" noChangeAspect="1" noMove="1" noResize="1" noEditPoints="1" noAdjustHandles="1" noChangeArrowheads="1" noChangeShapeType="1" noTextEdit="1"/>
              </p:cNvSpPr>
              <p:nvPr/>
            </p:nvSpPr>
            <p:spPr>
              <a:xfrm>
                <a:off x="6224452" y="5595291"/>
                <a:ext cx="783764" cy="36612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4F1B1259-F05A-4CCF-9797-2A4F9F9EBEEF}"/>
                  </a:ext>
                </a:extLst>
              </p:cNvPr>
              <p:cNvSpPr txBox="1"/>
              <p:nvPr/>
            </p:nvSpPr>
            <p:spPr>
              <a:xfrm>
                <a:off x="5467892" y="5359523"/>
                <a:ext cx="932905" cy="366126"/>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𝑝𝑞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𝑓𝑝</m:t>
                      </m:r>
                    </m:oMath>
                  </m:oMathPara>
                </a14:m>
                <a:endParaRPr lang="en-US" sz="900" dirty="0">
                  <a:solidFill>
                    <a:prstClr val="black"/>
                  </a:solidFill>
                  <a:latin typeface="Calibri" panose="020F0502020204030204"/>
                </a:endParaRPr>
              </a:p>
            </p:txBody>
          </p:sp>
        </mc:Choice>
        <mc:Fallback>
          <p:sp>
            <p:nvSpPr>
              <p:cNvPr id="20" name="TextBox 19">
                <a:extLst>
                  <a:ext uri="{FF2B5EF4-FFF2-40B4-BE49-F238E27FC236}">
                    <a16:creationId xmlns:a16="http://schemas.microsoft.com/office/drawing/2014/main" id="{4F1B1259-F05A-4CCF-9797-2A4F9F9EBEEF}"/>
                  </a:ext>
                </a:extLst>
              </p:cNvPr>
              <p:cNvSpPr txBox="1">
                <a:spLocks noRot="1" noChangeAspect="1" noMove="1" noResize="1" noEditPoints="1" noAdjustHandles="1" noChangeArrowheads="1" noChangeShapeType="1" noTextEdit="1"/>
              </p:cNvSpPr>
              <p:nvPr/>
            </p:nvSpPr>
            <p:spPr>
              <a:xfrm>
                <a:off x="5467892" y="5359523"/>
                <a:ext cx="932905" cy="366126"/>
              </a:xfrm>
              <a:prstGeom prst="rect">
                <a:avLst/>
              </a:prstGeom>
              <a:blipFill>
                <a:blip r:embed="rId3"/>
                <a:stretch>
                  <a:fillRect b="-1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6D95CEDA-31BA-4C54-AB6B-FE37ECF7F7C4}"/>
                  </a:ext>
                </a:extLst>
              </p:cNvPr>
              <p:cNvSpPr txBox="1"/>
              <p:nvPr/>
            </p:nvSpPr>
            <p:spPr>
              <a:xfrm>
                <a:off x="4610492" y="5601175"/>
                <a:ext cx="1104533" cy="230832"/>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𝑝𝑞</m:t>
                      </m:r>
                    </m:oMath>
                  </m:oMathPara>
                </a14:m>
                <a:endParaRPr lang="en-US" sz="900" dirty="0">
                  <a:solidFill>
                    <a:prstClr val="black"/>
                  </a:solidFill>
                  <a:latin typeface="Calibri" panose="020F0502020204030204"/>
                </a:endParaRPr>
              </a:p>
            </p:txBody>
          </p:sp>
        </mc:Choice>
        <mc:Fallback>
          <p:sp>
            <p:nvSpPr>
              <p:cNvPr id="21" name="TextBox 20">
                <a:extLst>
                  <a:ext uri="{FF2B5EF4-FFF2-40B4-BE49-F238E27FC236}">
                    <a16:creationId xmlns:a16="http://schemas.microsoft.com/office/drawing/2014/main" id="{6D95CEDA-31BA-4C54-AB6B-FE37ECF7F7C4}"/>
                  </a:ext>
                </a:extLst>
              </p:cNvPr>
              <p:cNvSpPr txBox="1">
                <a:spLocks noRot="1" noChangeAspect="1" noMove="1" noResize="1" noEditPoints="1" noAdjustHandles="1" noChangeArrowheads="1" noChangeShapeType="1" noTextEdit="1"/>
              </p:cNvSpPr>
              <p:nvPr/>
            </p:nvSpPr>
            <p:spPr>
              <a:xfrm>
                <a:off x="4610492" y="5601175"/>
                <a:ext cx="1104533" cy="230832"/>
              </a:xfrm>
              <a:prstGeom prst="rect">
                <a:avLst/>
              </a:prstGeom>
              <a:blipFill>
                <a:blip r:embed="rId4"/>
                <a:stretch>
                  <a:fillRect/>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53134858-3E5E-4301-B72E-7855A7C35875}"/>
              </a:ext>
            </a:extLst>
          </p:cNvPr>
          <p:cNvPicPr>
            <a:picLocks noChangeAspect="1"/>
          </p:cNvPicPr>
          <p:nvPr/>
        </p:nvPicPr>
        <p:blipFill>
          <a:blip r:embed="rId5"/>
          <a:stretch>
            <a:fillRect/>
          </a:stretch>
        </p:blipFill>
        <p:spPr>
          <a:xfrm>
            <a:off x="3539356" y="4844238"/>
            <a:ext cx="485775" cy="500063"/>
          </a:xfrm>
          <a:prstGeom prst="rect">
            <a:avLst/>
          </a:prstGeom>
        </p:spPr>
      </p:pic>
      <p:pic>
        <p:nvPicPr>
          <p:cNvPr id="28" name="Picture 27">
            <a:extLst>
              <a:ext uri="{FF2B5EF4-FFF2-40B4-BE49-F238E27FC236}">
                <a16:creationId xmlns:a16="http://schemas.microsoft.com/office/drawing/2014/main" id="{C55455E5-CADE-440F-A06E-845F5AF94A2C}"/>
              </a:ext>
            </a:extLst>
          </p:cNvPr>
          <p:cNvPicPr>
            <a:picLocks noChangeAspect="1"/>
          </p:cNvPicPr>
          <p:nvPr/>
        </p:nvPicPr>
        <p:blipFill>
          <a:blip r:embed="rId5"/>
          <a:stretch>
            <a:fillRect/>
          </a:stretch>
        </p:blipFill>
        <p:spPr>
          <a:xfrm>
            <a:off x="6066471" y="4844238"/>
            <a:ext cx="485775" cy="500063"/>
          </a:xfrm>
          <a:prstGeom prst="rect">
            <a:avLst/>
          </a:prstGeom>
        </p:spPr>
      </p:pic>
      <p:pic>
        <p:nvPicPr>
          <p:cNvPr id="29" name="Picture 2" descr="A Smile can Change the World - The Oxford Scientist">
            <a:extLst>
              <a:ext uri="{FF2B5EF4-FFF2-40B4-BE49-F238E27FC236}">
                <a16:creationId xmlns:a16="http://schemas.microsoft.com/office/drawing/2014/main" id="{1103F7B2-8A12-4828-A9DB-92BFAD28AAE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311007" y="4338842"/>
            <a:ext cx="551082" cy="5510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944120BD-6FF3-4BB4-89CA-45616A4BD7F6}"/>
              </a:ext>
            </a:extLst>
          </p:cNvPr>
          <p:cNvPicPr>
            <a:picLocks noChangeAspect="1"/>
          </p:cNvPicPr>
          <p:nvPr/>
        </p:nvPicPr>
        <p:blipFill>
          <a:blip r:embed="rId7"/>
          <a:stretch>
            <a:fillRect/>
          </a:stretch>
        </p:blipFill>
        <p:spPr>
          <a:xfrm>
            <a:off x="5318658" y="4832160"/>
            <a:ext cx="535781" cy="521494"/>
          </a:xfrm>
          <a:prstGeom prst="rect">
            <a:avLst/>
          </a:prstGeom>
        </p:spPr>
      </p:pic>
      <p:sp>
        <p:nvSpPr>
          <p:cNvPr id="31" name="Oval 30">
            <a:extLst>
              <a:ext uri="{FF2B5EF4-FFF2-40B4-BE49-F238E27FC236}">
                <a16:creationId xmlns:a16="http://schemas.microsoft.com/office/drawing/2014/main" id="{D5CAED8C-752D-49BD-8BBD-1EC94662D02D}"/>
              </a:ext>
            </a:extLst>
          </p:cNvPr>
          <p:cNvSpPr/>
          <p:nvPr/>
        </p:nvSpPr>
        <p:spPr>
          <a:xfrm>
            <a:off x="6603271" y="5568030"/>
            <a:ext cx="34289" cy="342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4" name="TextBox 33">
            <a:extLst>
              <a:ext uri="{FF2B5EF4-FFF2-40B4-BE49-F238E27FC236}">
                <a16:creationId xmlns:a16="http://schemas.microsoft.com/office/drawing/2014/main" id="{1F1E008A-9245-45AB-B02B-B48A4053F631}"/>
              </a:ext>
            </a:extLst>
          </p:cNvPr>
          <p:cNvSpPr txBox="1"/>
          <p:nvPr/>
        </p:nvSpPr>
        <p:spPr>
          <a:xfrm>
            <a:off x="6949437" y="5477218"/>
            <a:ext cx="1846390" cy="230832"/>
          </a:xfrm>
          <a:prstGeom prst="rect">
            <a:avLst/>
          </a:prstGeom>
          <a:noFill/>
        </p:spPr>
        <p:txBody>
          <a:bodyPr wrap="square" rtlCol="0">
            <a:spAutoFit/>
          </a:bodyPr>
          <a:lstStyle/>
          <a:p>
            <a:pPr defTabSz="685800"/>
            <a:r>
              <a:rPr lang="en-US" sz="900" dirty="0">
                <a:solidFill>
                  <a:prstClr val="black"/>
                </a:solidFill>
                <a:latin typeface="Calibri" panose="020F0502020204030204"/>
              </a:rPr>
              <a:t>#msg a rational backup receives</a:t>
            </a:r>
          </a:p>
        </p:txBody>
      </p:sp>
      <p:sp>
        <p:nvSpPr>
          <p:cNvPr id="35" name="Title 1">
            <a:extLst>
              <a:ext uri="{FF2B5EF4-FFF2-40B4-BE49-F238E27FC236}">
                <a16:creationId xmlns:a16="http://schemas.microsoft.com/office/drawing/2014/main" id="{70A51A0C-9129-4F2A-8576-5FC7AA06E059}"/>
              </a:ext>
            </a:extLst>
          </p:cNvPr>
          <p:cNvSpPr>
            <a:spLocks noGrp="1"/>
          </p:cNvSpPr>
          <p:nvPr>
            <p:ph type="title"/>
          </p:nvPr>
        </p:nvSpPr>
        <p:spPr>
          <a:xfrm>
            <a:off x="628650" y="1131094"/>
            <a:ext cx="7886700" cy="994172"/>
          </a:xfrm>
        </p:spPr>
        <p:txBody>
          <a:bodyPr/>
          <a:lstStyle/>
          <a:p>
            <a:r>
              <a:rPr lang="en-US" dirty="0"/>
              <a:t> </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E96516B3-B6C6-4ACB-9084-7608697F00AF}"/>
                  </a:ext>
                </a:extLst>
              </p:cNvPr>
              <p:cNvSpPr txBox="1"/>
              <p:nvPr/>
            </p:nvSpPr>
            <p:spPr>
              <a:xfrm>
                <a:off x="3289864" y="5588153"/>
                <a:ext cx="121526" cy="230832"/>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r>
                        <a:rPr lang="en-US" sz="900" i="1">
                          <a:solidFill>
                            <a:prstClr val="black"/>
                          </a:solidFill>
                          <a:latin typeface="Cambria Math" panose="02040503050406030204" pitchFamily="18" charset="0"/>
                        </a:rPr>
                        <m:t>𝑓</m:t>
                      </m:r>
                    </m:oMath>
                  </m:oMathPara>
                </a14:m>
                <a:endParaRPr lang="en-US" sz="900" dirty="0">
                  <a:solidFill>
                    <a:prstClr val="black"/>
                  </a:solidFill>
                  <a:latin typeface="Calibri" panose="020F0502020204030204"/>
                </a:endParaRPr>
              </a:p>
            </p:txBody>
          </p:sp>
        </mc:Choice>
        <mc:Fallback>
          <p:sp>
            <p:nvSpPr>
              <p:cNvPr id="17" name="TextBox 16">
                <a:extLst>
                  <a:ext uri="{FF2B5EF4-FFF2-40B4-BE49-F238E27FC236}">
                    <a16:creationId xmlns:a16="http://schemas.microsoft.com/office/drawing/2014/main" id="{E96516B3-B6C6-4ACB-9084-7608697F00AF}"/>
                  </a:ext>
                </a:extLst>
              </p:cNvPr>
              <p:cNvSpPr txBox="1">
                <a:spLocks noRot="1" noChangeAspect="1" noMove="1" noResize="1" noEditPoints="1" noAdjustHandles="1" noChangeArrowheads="1" noChangeShapeType="1" noTextEdit="1"/>
              </p:cNvSpPr>
              <p:nvPr/>
            </p:nvSpPr>
            <p:spPr>
              <a:xfrm>
                <a:off x="3289864" y="5588153"/>
                <a:ext cx="121526" cy="230832"/>
              </a:xfrm>
              <a:prstGeom prst="rect">
                <a:avLst/>
              </a:prstGeom>
              <a:blipFill>
                <a:blip r:embed="rId8"/>
                <a:stretch>
                  <a:fillRect r="-45000"/>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C5F81596-00C0-4B92-9DF4-8D52C6F0C713}"/>
              </a:ext>
            </a:extLst>
          </p:cNvPr>
          <p:cNvCxnSpPr>
            <a:cxnSpLocks/>
          </p:cNvCxnSpPr>
          <p:nvPr/>
        </p:nvCxnSpPr>
        <p:spPr>
          <a:xfrm>
            <a:off x="2400308" y="5580464"/>
            <a:ext cx="95684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762EED3-565A-4D91-B281-4DBDCC503420}"/>
              </a:ext>
            </a:extLst>
          </p:cNvPr>
          <p:cNvSpPr txBox="1"/>
          <p:nvPr/>
        </p:nvSpPr>
        <p:spPr>
          <a:xfrm flipH="1">
            <a:off x="3262599" y="5455390"/>
            <a:ext cx="205591" cy="276999"/>
          </a:xfrm>
          <a:prstGeom prst="rect">
            <a:avLst/>
          </a:prstGeom>
          <a:noFill/>
        </p:spPr>
        <p:txBody>
          <a:bodyPr wrap="square" rtlCol="0">
            <a:spAutoFit/>
          </a:bodyPr>
          <a:lstStyle/>
          <a:p>
            <a:pPr defTabSz="685800"/>
            <a:r>
              <a:rPr lang="en-US" sz="1200" dirty="0">
                <a:solidFill>
                  <a:prstClr val="black"/>
                </a:solidFill>
                <a:latin typeface="Calibri" panose="020F0502020204030204"/>
              </a:rPr>
              <a:t>)</a:t>
            </a:r>
          </a:p>
        </p:txBody>
      </p:sp>
      <p:sp>
        <p:nvSpPr>
          <p:cNvPr id="18" name="Oval 17">
            <a:extLst>
              <a:ext uri="{FF2B5EF4-FFF2-40B4-BE49-F238E27FC236}">
                <a16:creationId xmlns:a16="http://schemas.microsoft.com/office/drawing/2014/main" id="{E51CF10E-C77C-45CC-B809-B2C3E0568D71}"/>
              </a:ext>
            </a:extLst>
          </p:cNvPr>
          <p:cNvSpPr/>
          <p:nvPr/>
        </p:nvSpPr>
        <p:spPr>
          <a:xfrm>
            <a:off x="2387224" y="5571294"/>
            <a:ext cx="34289" cy="34289"/>
          </a:xfrm>
          <a:prstGeom prst="ellipse">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cxnSp>
        <p:nvCxnSpPr>
          <p:cNvPr id="19" name="Straight Connector 18">
            <a:extLst>
              <a:ext uri="{FF2B5EF4-FFF2-40B4-BE49-F238E27FC236}">
                <a16:creationId xmlns:a16="http://schemas.microsoft.com/office/drawing/2014/main" id="{329F9CCB-8BCC-4B63-B71E-15F19D1798C9}"/>
              </a:ext>
            </a:extLst>
          </p:cNvPr>
          <p:cNvCxnSpPr>
            <a:cxnSpLocks/>
          </p:cNvCxnSpPr>
          <p:nvPr/>
        </p:nvCxnSpPr>
        <p:spPr>
          <a:xfrm>
            <a:off x="3357164" y="5577194"/>
            <a:ext cx="95684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68A0076-3714-495D-B7E5-B4DA709ED3C1}"/>
              </a:ext>
            </a:extLst>
          </p:cNvPr>
          <p:cNvSpPr txBox="1"/>
          <p:nvPr/>
        </p:nvSpPr>
        <p:spPr>
          <a:xfrm flipH="1">
            <a:off x="4219455" y="5445595"/>
            <a:ext cx="205591" cy="276999"/>
          </a:xfrm>
          <a:prstGeom prst="rect">
            <a:avLst/>
          </a:prstGeom>
          <a:noFill/>
        </p:spPr>
        <p:txBody>
          <a:bodyPr wrap="square" rtlCol="0">
            <a:spAutoFit/>
          </a:bodyPr>
          <a:lstStyle/>
          <a:p>
            <a:pPr defTabSz="685800"/>
            <a:r>
              <a:rPr lang="en-US" sz="1200" dirty="0">
                <a:solidFill>
                  <a:prstClr val="black"/>
                </a:solidFill>
                <a:latin typeface="Calibri" panose="020F0502020204030204"/>
              </a:rPr>
              <a:t>)</a:t>
            </a:r>
          </a:p>
        </p:txBody>
      </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B0FD0CAB-0293-42BB-8FE8-D7113C276EC7}"/>
                  </a:ext>
                </a:extLst>
              </p:cNvPr>
              <p:cNvSpPr txBox="1"/>
              <p:nvPr/>
            </p:nvSpPr>
            <p:spPr>
              <a:xfrm>
                <a:off x="4193174" y="5591414"/>
                <a:ext cx="278729" cy="369332"/>
              </a:xfrm>
              <a:prstGeom prst="rect">
                <a:avLst/>
              </a:prstGeom>
              <a:noFill/>
            </p:spPr>
            <p:txBody>
              <a:bodyPr wrap="square" rtlCol="0">
                <a:spAutoFit/>
              </a:bodyPr>
              <a:lstStyle/>
              <a:p>
                <a:pPr defTabSz="685800"/>
                <a:r>
                  <a:rPr lang="en-US" sz="900" dirty="0">
                    <a:solidFill>
                      <a:prstClr val="black"/>
                    </a:solidFill>
                    <a:latin typeface="Calibri" panose="020F0502020204030204"/>
                  </a:rPr>
                  <a:t>2</a:t>
                </a:r>
                <a14:m>
                  <m:oMath xmlns:m="http://schemas.openxmlformats.org/officeDocument/2006/math">
                    <m:r>
                      <a:rPr lang="en-US" sz="900" i="1">
                        <a:solidFill>
                          <a:prstClr val="black"/>
                        </a:solidFill>
                        <a:latin typeface="Cambria Math" panose="02040503050406030204" pitchFamily="18" charset="0"/>
                      </a:rPr>
                      <m:t>𝑓</m:t>
                    </m:r>
                  </m:oMath>
                </a14:m>
                <a:endParaRPr lang="en-US" sz="900" dirty="0">
                  <a:solidFill>
                    <a:prstClr val="black"/>
                  </a:solidFill>
                  <a:latin typeface="Calibri" panose="020F0502020204030204"/>
                </a:endParaRPr>
              </a:p>
            </p:txBody>
          </p:sp>
        </mc:Choice>
        <mc:Fallback>
          <p:sp>
            <p:nvSpPr>
              <p:cNvPr id="26" name="TextBox 25">
                <a:extLst>
                  <a:ext uri="{FF2B5EF4-FFF2-40B4-BE49-F238E27FC236}">
                    <a16:creationId xmlns:a16="http://schemas.microsoft.com/office/drawing/2014/main" id="{B0FD0CAB-0293-42BB-8FE8-D7113C276EC7}"/>
                  </a:ext>
                </a:extLst>
              </p:cNvPr>
              <p:cNvSpPr txBox="1">
                <a:spLocks noRot="1" noChangeAspect="1" noMove="1" noResize="1" noEditPoints="1" noAdjustHandles="1" noChangeArrowheads="1" noChangeShapeType="1" noTextEdit="1"/>
              </p:cNvSpPr>
              <p:nvPr/>
            </p:nvSpPr>
            <p:spPr>
              <a:xfrm>
                <a:off x="4193174" y="5591414"/>
                <a:ext cx="278729"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97807EE0-40A7-432A-94C6-0CCC7783FEFC}"/>
                  </a:ext>
                </a:extLst>
              </p:cNvPr>
              <p:cNvSpPr txBox="1"/>
              <p:nvPr/>
            </p:nvSpPr>
            <p:spPr>
              <a:xfrm>
                <a:off x="6912625" y="3857278"/>
                <a:ext cx="1027502" cy="230832"/>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𝑝𝑞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oMath>
                  </m:oMathPara>
                </a14:m>
                <a:endParaRPr lang="en-US" sz="900" dirty="0">
                  <a:solidFill>
                    <a:prstClr val="black"/>
                  </a:solidFill>
                  <a:latin typeface="Calibri" panose="020F0502020204030204"/>
                </a:endParaRPr>
              </a:p>
            </p:txBody>
          </p:sp>
        </mc:Choice>
        <mc:Fallback>
          <p:sp>
            <p:nvSpPr>
              <p:cNvPr id="32" name="TextBox 31">
                <a:extLst>
                  <a:ext uri="{FF2B5EF4-FFF2-40B4-BE49-F238E27FC236}">
                    <a16:creationId xmlns:a16="http://schemas.microsoft.com/office/drawing/2014/main" id="{97807EE0-40A7-432A-94C6-0CCC7783FEFC}"/>
                  </a:ext>
                </a:extLst>
              </p:cNvPr>
              <p:cNvSpPr txBox="1">
                <a:spLocks noRot="1" noChangeAspect="1" noMove="1" noResize="1" noEditPoints="1" noAdjustHandles="1" noChangeArrowheads="1" noChangeShapeType="1" noTextEdit="1"/>
              </p:cNvSpPr>
              <p:nvPr/>
            </p:nvSpPr>
            <p:spPr>
              <a:xfrm>
                <a:off x="6912625" y="3857278"/>
                <a:ext cx="1027502" cy="230832"/>
              </a:xfrm>
              <a:prstGeom prst="rect">
                <a:avLst/>
              </a:prstGeom>
              <a:blipFill>
                <a:blip r:embed="rId10"/>
                <a:stretch>
                  <a:fillRect/>
                </a:stretch>
              </a:blipFill>
            </p:spPr>
            <p:txBody>
              <a:bodyPr/>
              <a:lstStyle/>
              <a:p>
                <a:r>
                  <a:rPr lang="en-US">
                    <a:noFill/>
                  </a:rPr>
                  <a:t> </a:t>
                </a:r>
              </a:p>
            </p:txBody>
          </p:sp>
        </mc:Fallback>
      </mc:AlternateContent>
      <p:sp>
        <p:nvSpPr>
          <p:cNvPr id="33" name="Oval 32">
            <a:extLst>
              <a:ext uri="{FF2B5EF4-FFF2-40B4-BE49-F238E27FC236}">
                <a16:creationId xmlns:a16="http://schemas.microsoft.com/office/drawing/2014/main" id="{B2B9A2B1-9893-4E56-AF38-0FEDACDA24A4}"/>
              </a:ext>
            </a:extLst>
          </p:cNvPr>
          <p:cNvSpPr/>
          <p:nvPr/>
        </p:nvSpPr>
        <p:spPr>
          <a:xfrm>
            <a:off x="6097084" y="5564758"/>
            <a:ext cx="34289" cy="342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cxnSp>
        <p:nvCxnSpPr>
          <p:cNvPr id="3" name="Straight Arrow Connector 2">
            <a:extLst>
              <a:ext uri="{FF2B5EF4-FFF2-40B4-BE49-F238E27FC236}">
                <a16:creationId xmlns:a16="http://schemas.microsoft.com/office/drawing/2014/main" id="{2B26E273-FA00-4206-84C2-F517D5562FF4}"/>
              </a:ext>
            </a:extLst>
          </p:cNvPr>
          <p:cNvCxnSpPr/>
          <p:nvPr/>
        </p:nvCxnSpPr>
        <p:spPr>
          <a:xfrm flipH="1">
            <a:off x="6131373" y="4130537"/>
            <a:ext cx="1203422" cy="1434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574170F-D431-410F-94B5-D21EB020427F}"/>
              </a:ext>
            </a:extLst>
          </p:cNvPr>
          <p:cNvSpPr txBox="1"/>
          <p:nvPr/>
        </p:nvSpPr>
        <p:spPr>
          <a:xfrm flipH="1">
            <a:off x="6018865" y="5448857"/>
            <a:ext cx="205591" cy="276999"/>
          </a:xfrm>
          <a:prstGeom prst="rect">
            <a:avLst/>
          </a:prstGeom>
          <a:noFill/>
        </p:spPr>
        <p:txBody>
          <a:bodyPr wrap="square" rtlCol="0">
            <a:spAutoFit/>
          </a:bodyPr>
          <a:lstStyle/>
          <a:p>
            <a:pPr defTabSz="685800"/>
            <a:r>
              <a:rPr lang="en-US" sz="1200" dirty="0">
                <a:solidFill>
                  <a:prstClr val="black"/>
                </a:solidFill>
                <a:latin typeface="Calibri" panose="020F0502020204030204"/>
              </a:rPr>
              <a:t>)</a:t>
            </a:r>
          </a:p>
        </p:txBody>
      </p:sp>
      <p:cxnSp>
        <p:nvCxnSpPr>
          <p:cNvPr id="38" name="Straight Connector 37">
            <a:extLst>
              <a:ext uri="{FF2B5EF4-FFF2-40B4-BE49-F238E27FC236}">
                <a16:creationId xmlns:a16="http://schemas.microsoft.com/office/drawing/2014/main" id="{E7B8726D-6F74-4DD5-8608-979B53227D17}"/>
              </a:ext>
            </a:extLst>
          </p:cNvPr>
          <p:cNvCxnSpPr>
            <a:cxnSpLocks/>
          </p:cNvCxnSpPr>
          <p:nvPr/>
        </p:nvCxnSpPr>
        <p:spPr>
          <a:xfrm>
            <a:off x="4314021" y="5580454"/>
            <a:ext cx="85669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BACE9FA-5DF8-441E-B2AC-B1D8B293AB86}"/>
              </a:ext>
            </a:extLst>
          </p:cNvPr>
          <p:cNvCxnSpPr>
            <a:cxnSpLocks/>
          </p:cNvCxnSpPr>
          <p:nvPr/>
        </p:nvCxnSpPr>
        <p:spPr>
          <a:xfrm>
            <a:off x="6018865" y="5582347"/>
            <a:ext cx="84766" cy="137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37F864B-4414-45F4-803C-24A3D0794E11}"/>
              </a:ext>
            </a:extLst>
          </p:cNvPr>
          <p:cNvCxnSpPr>
            <a:cxnSpLocks/>
          </p:cNvCxnSpPr>
          <p:nvPr/>
        </p:nvCxnSpPr>
        <p:spPr>
          <a:xfrm flipV="1">
            <a:off x="6133012" y="5579582"/>
            <a:ext cx="488344" cy="642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CF3FA7B-EC26-4021-8CD9-B0342AFE2D00}"/>
              </a:ext>
            </a:extLst>
          </p:cNvPr>
          <p:cNvCxnSpPr>
            <a:cxnSpLocks/>
          </p:cNvCxnSpPr>
          <p:nvPr/>
        </p:nvCxnSpPr>
        <p:spPr>
          <a:xfrm flipV="1">
            <a:off x="5163108" y="5580460"/>
            <a:ext cx="839276" cy="6527"/>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2591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071B366-508A-4D5D-B6E3-105DB156E099}"/>
              </a:ext>
            </a:extLst>
          </p:cNvPr>
          <p:cNvSpPr/>
          <p:nvPr/>
        </p:nvSpPr>
        <p:spPr>
          <a:xfrm>
            <a:off x="5170713" y="1412412"/>
            <a:ext cx="831671" cy="416868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cxnSp>
        <p:nvCxnSpPr>
          <p:cNvPr id="9" name="Straight Arrow Connector 8">
            <a:extLst>
              <a:ext uri="{FF2B5EF4-FFF2-40B4-BE49-F238E27FC236}">
                <a16:creationId xmlns:a16="http://schemas.microsoft.com/office/drawing/2014/main" id="{7E2BE9A9-70E4-4BAF-8190-3D23DE556176}"/>
              </a:ext>
            </a:extLst>
          </p:cNvPr>
          <p:cNvCxnSpPr>
            <a:cxnSpLocks/>
          </p:cNvCxnSpPr>
          <p:nvPr/>
        </p:nvCxnSpPr>
        <p:spPr>
          <a:xfrm flipV="1">
            <a:off x="2400308" y="5581099"/>
            <a:ext cx="4470755" cy="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F921FD4-49D8-4EB6-B27A-A90F532807A0}"/>
              </a:ext>
            </a:extLst>
          </p:cNvPr>
          <p:cNvSpPr/>
          <p:nvPr/>
        </p:nvSpPr>
        <p:spPr>
          <a:xfrm>
            <a:off x="6616335" y="1035231"/>
            <a:ext cx="666206" cy="37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2E678B5A-3DC1-4696-83E5-42CB037896D8}"/>
                  </a:ext>
                </a:extLst>
              </p:cNvPr>
              <p:cNvSpPr txBox="1"/>
              <p:nvPr/>
            </p:nvSpPr>
            <p:spPr>
              <a:xfrm>
                <a:off x="6224452" y="5595291"/>
                <a:ext cx="783764" cy="366126"/>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oMath>
                  </m:oMathPara>
                </a14:m>
                <a:endParaRPr lang="en-US" sz="900" dirty="0">
                  <a:solidFill>
                    <a:prstClr val="black"/>
                  </a:solidFill>
                  <a:latin typeface="Calibri" panose="020F0502020204030204"/>
                </a:endParaRPr>
              </a:p>
            </p:txBody>
          </p:sp>
        </mc:Choice>
        <mc:Fallback>
          <p:sp>
            <p:nvSpPr>
              <p:cNvPr id="16" name="TextBox 15">
                <a:extLst>
                  <a:ext uri="{FF2B5EF4-FFF2-40B4-BE49-F238E27FC236}">
                    <a16:creationId xmlns:a16="http://schemas.microsoft.com/office/drawing/2014/main" id="{2E678B5A-3DC1-4696-83E5-42CB037896D8}"/>
                  </a:ext>
                </a:extLst>
              </p:cNvPr>
              <p:cNvSpPr txBox="1">
                <a:spLocks noRot="1" noChangeAspect="1" noMove="1" noResize="1" noEditPoints="1" noAdjustHandles="1" noChangeArrowheads="1" noChangeShapeType="1" noTextEdit="1"/>
              </p:cNvSpPr>
              <p:nvPr/>
            </p:nvSpPr>
            <p:spPr>
              <a:xfrm>
                <a:off x="6224452" y="5595291"/>
                <a:ext cx="783764" cy="36612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4F1B1259-F05A-4CCF-9797-2A4F9F9EBEEF}"/>
                  </a:ext>
                </a:extLst>
              </p:cNvPr>
              <p:cNvSpPr txBox="1"/>
              <p:nvPr/>
            </p:nvSpPr>
            <p:spPr>
              <a:xfrm>
                <a:off x="5467892" y="5359523"/>
                <a:ext cx="932905" cy="366126"/>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𝑝𝑞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𝑓𝑝</m:t>
                      </m:r>
                    </m:oMath>
                  </m:oMathPara>
                </a14:m>
                <a:endParaRPr lang="en-US" sz="900" dirty="0">
                  <a:solidFill>
                    <a:prstClr val="black"/>
                  </a:solidFill>
                  <a:latin typeface="Calibri" panose="020F0502020204030204"/>
                </a:endParaRPr>
              </a:p>
            </p:txBody>
          </p:sp>
        </mc:Choice>
        <mc:Fallback>
          <p:sp>
            <p:nvSpPr>
              <p:cNvPr id="20" name="TextBox 19">
                <a:extLst>
                  <a:ext uri="{FF2B5EF4-FFF2-40B4-BE49-F238E27FC236}">
                    <a16:creationId xmlns:a16="http://schemas.microsoft.com/office/drawing/2014/main" id="{4F1B1259-F05A-4CCF-9797-2A4F9F9EBEEF}"/>
                  </a:ext>
                </a:extLst>
              </p:cNvPr>
              <p:cNvSpPr txBox="1">
                <a:spLocks noRot="1" noChangeAspect="1" noMove="1" noResize="1" noEditPoints="1" noAdjustHandles="1" noChangeArrowheads="1" noChangeShapeType="1" noTextEdit="1"/>
              </p:cNvSpPr>
              <p:nvPr/>
            </p:nvSpPr>
            <p:spPr>
              <a:xfrm>
                <a:off x="5467892" y="5359523"/>
                <a:ext cx="932905" cy="366126"/>
              </a:xfrm>
              <a:prstGeom prst="rect">
                <a:avLst/>
              </a:prstGeom>
              <a:blipFill>
                <a:blip r:embed="rId3"/>
                <a:stretch>
                  <a:fillRect b="-1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6D95CEDA-31BA-4C54-AB6B-FE37ECF7F7C4}"/>
                  </a:ext>
                </a:extLst>
              </p:cNvPr>
              <p:cNvSpPr txBox="1"/>
              <p:nvPr/>
            </p:nvSpPr>
            <p:spPr>
              <a:xfrm>
                <a:off x="4610492" y="5601175"/>
                <a:ext cx="1104533" cy="230832"/>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𝑝𝑞</m:t>
                      </m:r>
                    </m:oMath>
                  </m:oMathPara>
                </a14:m>
                <a:endParaRPr lang="en-US" sz="900" dirty="0">
                  <a:solidFill>
                    <a:prstClr val="black"/>
                  </a:solidFill>
                  <a:latin typeface="Calibri" panose="020F0502020204030204"/>
                </a:endParaRPr>
              </a:p>
            </p:txBody>
          </p:sp>
        </mc:Choice>
        <mc:Fallback>
          <p:sp>
            <p:nvSpPr>
              <p:cNvPr id="21" name="TextBox 20">
                <a:extLst>
                  <a:ext uri="{FF2B5EF4-FFF2-40B4-BE49-F238E27FC236}">
                    <a16:creationId xmlns:a16="http://schemas.microsoft.com/office/drawing/2014/main" id="{6D95CEDA-31BA-4C54-AB6B-FE37ECF7F7C4}"/>
                  </a:ext>
                </a:extLst>
              </p:cNvPr>
              <p:cNvSpPr txBox="1">
                <a:spLocks noRot="1" noChangeAspect="1" noMove="1" noResize="1" noEditPoints="1" noAdjustHandles="1" noChangeArrowheads="1" noChangeShapeType="1" noTextEdit="1"/>
              </p:cNvSpPr>
              <p:nvPr/>
            </p:nvSpPr>
            <p:spPr>
              <a:xfrm>
                <a:off x="4610492" y="5601175"/>
                <a:ext cx="1104533" cy="230832"/>
              </a:xfrm>
              <a:prstGeom prst="rect">
                <a:avLst/>
              </a:prstGeom>
              <a:blipFill>
                <a:blip r:embed="rId4"/>
                <a:stretch>
                  <a:fillRect/>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53134858-3E5E-4301-B72E-7855A7C35875}"/>
              </a:ext>
            </a:extLst>
          </p:cNvPr>
          <p:cNvPicPr>
            <a:picLocks noChangeAspect="1"/>
          </p:cNvPicPr>
          <p:nvPr/>
        </p:nvPicPr>
        <p:blipFill>
          <a:blip r:embed="rId5"/>
          <a:stretch>
            <a:fillRect/>
          </a:stretch>
        </p:blipFill>
        <p:spPr>
          <a:xfrm>
            <a:off x="3539356" y="4844238"/>
            <a:ext cx="485775" cy="500063"/>
          </a:xfrm>
          <a:prstGeom prst="rect">
            <a:avLst/>
          </a:prstGeom>
        </p:spPr>
      </p:pic>
      <p:pic>
        <p:nvPicPr>
          <p:cNvPr id="28" name="Picture 27">
            <a:extLst>
              <a:ext uri="{FF2B5EF4-FFF2-40B4-BE49-F238E27FC236}">
                <a16:creationId xmlns:a16="http://schemas.microsoft.com/office/drawing/2014/main" id="{C55455E5-CADE-440F-A06E-845F5AF94A2C}"/>
              </a:ext>
            </a:extLst>
          </p:cNvPr>
          <p:cNvPicPr>
            <a:picLocks noChangeAspect="1"/>
          </p:cNvPicPr>
          <p:nvPr/>
        </p:nvPicPr>
        <p:blipFill>
          <a:blip r:embed="rId5"/>
          <a:stretch>
            <a:fillRect/>
          </a:stretch>
        </p:blipFill>
        <p:spPr>
          <a:xfrm>
            <a:off x="6066471" y="4844238"/>
            <a:ext cx="485775" cy="500063"/>
          </a:xfrm>
          <a:prstGeom prst="rect">
            <a:avLst/>
          </a:prstGeom>
        </p:spPr>
      </p:pic>
      <p:pic>
        <p:nvPicPr>
          <p:cNvPr id="29" name="Picture 2" descr="A Smile can Change the World - The Oxford Scientist">
            <a:extLst>
              <a:ext uri="{FF2B5EF4-FFF2-40B4-BE49-F238E27FC236}">
                <a16:creationId xmlns:a16="http://schemas.microsoft.com/office/drawing/2014/main" id="{1103F7B2-8A12-4828-A9DB-92BFAD28AAE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311007" y="4338842"/>
            <a:ext cx="551082" cy="5510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944120BD-6FF3-4BB4-89CA-45616A4BD7F6}"/>
              </a:ext>
            </a:extLst>
          </p:cNvPr>
          <p:cNvPicPr>
            <a:picLocks noChangeAspect="1"/>
          </p:cNvPicPr>
          <p:nvPr/>
        </p:nvPicPr>
        <p:blipFill>
          <a:blip r:embed="rId7"/>
          <a:stretch>
            <a:fillRect/>
          </a:stretch>
        </p:blipFill>
        <p:spPr>
          <a:xfrm>
            <a:off x="5318658" y="4832160"/>
            <a:ext cx="535781" cy="521494"/>
          </a:xfrm>
          <a:prstGeom prst="rect">
            <a:avLst/>
          </a:prstGeom>
        </p:spPr>
      </p:pic>
      <p:sp>
        <p:nvSpPr>
          <p:cNvPr id="31" name="Oval 30">
            <a:extLst>
              <a:ext uri="{FF2B5EF4-FFF2-40B4-BE49-F238E27FC236}">
                <a16:creationId xmlns:a16="http://schemas.microsoft.com/office/drawing/2014/main" id="{D5CAED8C-752D-49BD-8BBD-1EC94662D02D}"/>
              </a:ext>
            </a:extLst>
          </p:cNvPr>
          <p:cNvSpPr/>
          <p:nvPr/>
        </p:nvSpPr>
        <p:spPr>
          <a:xfrm>
            <a:off x="6603271" y="5568030"/>
            <a:ext cx="34289" cy="342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4" name="TextBox 33">
            <a:extLst>
              <a:ext uri="{FF2B5EF4-FFF2-40B4-BE49-F238E27FC236}">
                <a16:creationId xmlns:a16="http://schemas.microsoft.com/office/drawing/2014/main" id="{1F1E008A-9245-45AB-B02B-B48A4053F631}"/>
              </a:ext>
            </a:extLst>
          </p:cNvPr>
          <p:cNvSpPr txBox="1"/>
          <p:nvPr/>
        </p:nvSpPr>
        <p:spPr>
          <a:xfrm>
            <a:off x="6949437" y="5477218"/>
            <a:ext cx="1846390" cy="230832"/>
          </a:xfrm>
          <a:prstGeom prst="rect">
            <a:avLst/>
          </a:prstGeom>
          <a:noFill/>
        </p:spPr>
        <p:txBody>
          <a:bodyPr wrap="square" rtlCol="0">
            <a:spAutoFit/>
          </a:bodyPr>
          <a:lstStyle/>
          <a:p>
            <a:pPr defTabSz="685800"/>
            <a:r>
              <a:rPr lang="en-US" sz="900" dirty="0">
                <a:solidFill>
                  <a:prstClr val="black"/>
                </a:solidFill>
                <a:latin typeface="Calibri" panose="020F0502020204030204"/>
              </a:rPr>
              <a:t>#msg a rational backup receives</a:t>
            </a:r>
          </a:p>
        </p:txBody>
      </p:sp>
      <p:sp>
        <p:nvSpPr>
          <p:cNvPr id="35" name="Title 1">
            <a:extLst>
              <a:ext uri="{FF2B5EF4-FFF2-40B4-BE49-F238E27FC236}">
                <a16:creationId xmlns:a16="http://schemas.microsoft.com/office/drawing/2014/main" id="{70A51A0C-9129-4F2A-8576-5FC7AA06E059}"/>
              </a:ext>
            </a:extLst>
          </p:cNvPr>
          <p:cNvSpPr>
            <a:spLocks noGrp="1"/>
          </p:cNvSpPr>
          <p:nvPr>
            <p:ph type="title"/>
          </p:nvPr>
        </p:nvSpPr>
        <p:spPr>
          <a:xfrm>
            <a:off x="628650" y="1131094"/>
            <a:ext cx="7886700" cy="994172"/>
          </a:xfrm>
        </p:spPr>
        <p:txBody>
          <a:bodyPr/>
          <a:lstStyle/>
          <a:p>
            <a:r>
              <a:rPr lang="en-US" dirty="0"/>
              <a:t> </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E96516B3-B6C6-4ACB-9084-7608697F00AF}"/>
                  </a:ext>
                </a:extLst>
              </p:cNvPr>
              <p:cNvSpPr txBox="1"/>
              <p:nvPr/>
            </p:nvSpPr>
            <p:spPr>
              <a:xfrm>
                <a:off x="3289864" y="5588153"/>
                <a:ext cx="121526" cy="230832"/>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r>
                        <a:rPr lang="en-US" sz="900" i="1">
                          <a:solidFill>
                            <a:prstClr val="black"/>
                          </a:solidFill>
                          <a:latin typeface="Cambria Math" panose="02040503050406030204" pitchFamily="18" charset="0"/>
                        </a:rPr>
                        <m:t>𝑓</m:t>
                      </m:r>
                    </m:oMath>
                  </m:oMathPara>
                </a14:m>
                <a:endParaRPr lang="en-US" sz="900" dirty="0">
                  <a:solidFill>
                    <a:prstClr val="black"/>
                  </a:solidFill>
                  <a:latin typeface="Calibri" panose="020F0502020204030204"/>
                </a:endParaRPr>
              </a:p>
            </p:txBody>
          </p:sp>
        </mc:Choice>
        <mc:Fallback>
          <p:sp>
            <p:nvSpPr>
              <p:cNvPr id="17" name="TextBox 16">
                <a:extLst>
                  <a:ext uri="{FF2B5EF4-FFF2-40B4-BE49-F238E27FC236}">
                    <a16:creationId xmlns:a16="http://schemas.microsoft.com/office/drawing/2014/main" id="{E96516B3-B6C6-4ACB-9084-7608697F00AF}"/>
                  </a:ext>
                </a:extLst>
              </p:cNvPr>
              <p:cNvSpPr txBox="1">
                <a:spLocks noRot="1" noChangeAspect="1" noMove="1" noResize="1" noEditPoints="1" noAdjustHandles="1" noChangeArrowheads="1" noChangeShapeType="1" noTextEdit="1"/>
              </p:cNvSpPr>
              <p:nvPr/>
            </p:nvSpPr>
            <p:spPr>
              <a:xfrm>
                <a:off x="3289864" y="5588153"/>
                <a:ext cx="121526" cy="230832"/>
              </a:xfrm>
              <a:prstGeom prst="rect">
                <a:avLst/>
              </a:prstGeom>
              <a:blipFill>
                <a:blip r:embed="rId8"/>
                <a:stretch>
                  <a:fillRect r="-45000"/>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C5F81596-00C0-4B92-9DF4-8D52C6F0C713}"/>
              </a:ext>
            </a:extLst>
          </p:cNvPr>
          <p:cNvCxnSpPr>
            <a:cxnSpLocks/>
          </p:cNvCxnSpPr>
          <p:nvPr/>
        </p:nvCxnSpPr>
        <p:spPr>
          <a:xfrm>
            <a:off x="2400308" y="5580464"/>
            <a:ext cx="95684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762EED3-565A-4D91-B281-4DBDCC503420}"/>
              </a:ext>
            </a:extLst>
          </p:cNvPr>
          <p:cNvSpPr txBox="1"/>
          <p:nvPr/>
        </p:nvSpPr>
        <p:spPr>
          <a:xfrm flipH="1">
            <a:off x="3262599" y="5455390"/>
            <a:ext cx="205591" cy="276999"/>
          </a:xfrm>
          <a:prstGeom prst="rect">
            <a:avLst/>
          </a:prstGeom>
          <a:noFill/>
        </p:spPr>
        <p:txBody>
          <a:bodyPr wrap="square" rtlCol="0">
            <a:spAutoFit/>
          </a:bodyPr>
          <a:lstStyle/>
          <a:p>
            <a:pPr defTabSz="685800"/>
            <a:r>
              <a:rPr lang="en-US" sz="1200" dirty="0">
                <a:solidFill>
                  <a:prstClr val="black"/>
                </a:solidFill>
                <a:latin typeface="Calibri" panose="020F0502020204030204"/>
              </a:rPr>
              <a:t>)</a:t>
            </a:r>
          </a:p>
        </p:txBody>
      </p:sp>
      <p:sp>
        <p:nvSpPr>
          <p:cNvPr id="18" name="Oval 17">
            <a:extLst>
              <a:ext uri="{FF2B5EF4-FFF2-40B4-BE49-F238E27FC236}">
                <a16:creationId xmlns:a16="http://schemas.microsoft.com/office/drawing/2014/main" id="{E51CF10E-C77C-45CC-B809-B2C3E0568D71}"/>
              </a:ext>
            </a:extLst>
          </p:cNvPr>
          <p:cNvSpPr/>
          <p:nvPr/>
        </p:nvSpPr>
        <p:spPr>
          <a:xfrm>
            <a:off x="2387224" y="5571294"/>
            <a:ext cx="34289" cy="34289"/>
          </a:xfrm>
          <a:prstGeom prst="ellipse">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cxnSp>
        <p:nvCxnSpPr>
          <p:cNvPr id="19" name="Straight Connector 18">
            <a:extLst>
              <a:ext uri="{FF2B5EF4-FFF2-40B4-BE49-F238E27FC236}">
                <a16:creationId xmlns:a16="http://schemas.microsoft.com/office/drawing/2014/main" id="{329F9CCB-8BCC-4B63-B71E-15F19D1798C9}"/>
              </a:ext>
            </a:extLst>
          </p:cNvPr>
          <p:cNvCxnSpPr>
            <a:cxnSpLocks/>
          </p:cNvCxnSpPr>
          <p:nvPr/>
        </p:nvCxnSpPr>
        <p:spPr>
          <a:xfrm>
            <a:off x="3357164" y="5577194"/>
            <a:ext cx="95684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68A0076-3714-495D-B7E5-B4DA709ED3C1}"/>
              </a:ext>
            </a:extLst>
          </p:cNvPr>
          <p:cNvSpPr txBox="1"/>
          <p:nvPr/>
        </p:nvSpPr>
        <p:spPr>
          <a:xfrm flipH="1">
            <a:off x="4219455" y="5445595"/>
            <a:ext cx="205591" cy="276999"/>
          </a:xfrm>
          <a:prstGeom prst="rect">
            <a:avLst/>
          </a:prstGeom>
          <a:noFill/>
        </p:spPr>
        <p:txBody>
          <a:bodyPr wrap="square" rtlCol="0">
            <a:spAutoFit/>
          </a:bodyPr>
          <a:lstStyle/>
          <a:p>
            <a:pPr defTabSz="685800"/>
            <a:r>
              <a:rPr lang="en-US" sz="1200" dirty="0">
                <a:solidFill>
                  <a:prstClr val="black"/>
                </a:solidFill>
                <a:latin typeface="Calibri" panose="020F0502020204030204"/>
              </a:rPr>
              <a:t>)</a:t>
            </a:r>
          </a:p>
        </p:txBody>
      </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B0FD0CAB-0293-42BB-8FE8-D7113C276EC7}"/>
                  </a:ext>
                </a:extLst>
              </p:cNvPr>
              <p:cNvSpPr txBox="1"/>
              <p:nvPr/>
            </p:nvSpPr>
            <p:spPr>
              <a:xfrm>
                <a:off x="4193174" y="5591414"/>
                <a:ext cx="278729" cy="369332"/>
              </a:xfrm>
              <a:prstGeom prst="rect">
                <a:avLst/>
              </a:prstGeom>
              <a:noFill/>
            </p:spPr>
            <p:txBody>
              <a:bodyPr wrap="square" rtlCol="0">
                <a:spAutoFit/>
              </a:bodyPr>
              <a:lstStyle/>
              <a:p>
                <a:pPr defTabSz="685800"/>
                <a:r>
                  <a:rPr lang="en-US" sz="900" dirty="0">
                    <a:solidFill>
                      <a:prstClr val="black"/>
                    </a:solidFill>
                    <a:latin typeface="Calibri" panose="020F0502020204030204"/>
                  </a:rPr>
                  <a:t>2</a:t>
                </a:r>
                <a14:m>
                  <m:oMath xmlns:m="http://schemas.openxmlformats.org/officeDocument/2006/math">
                    <m:r>
                      <a:rPr lang="en-US" sz="900" i="1">
                        <a:solidFill>
                          <a:prstClr val="black"/>
                        </a:solidFill>
                        <a:latin typeface="Cambria Math" panose="02040503050406030204" pitchFamily="18" charset="0"/>
                      </a:rPr>
                      <m:t>𝑓</m:t>
                    </m:r>
                  </m:oMath>
                </a14:m>
                <a:endParaRPr lang="en-US" sz="900" dirty="0">
                  <a:solidFill>
                    <a:prstClr val="black"/>
                  </a:solidFill>
                  <a:latin typeface="Calibri" panose="020F0502020204030204"/>
                </a:endParaRPr>
              </a:p>
            </p:txBody>
          </p:sp>
        </mc:Choice>
        <mc:Fallback>
          <p:sp>
            <p:nvSpPr>
              <p:cNvPr id="26" name="TextBox 25">
                <a:extLst>
                  <a:ext uri="{FF2B5EF4-FFF2-40B4-BE49-F238E27FC236}">
                    <a16:creationId xmlns:a16="http://schemas.microsoft.com/office/drawing/2014/main" id="{B0FD0CAB-0293-42BB-8FE8-D7113C276EC7}"/>
                  </a:ext>
                </a:extLst>
              </p:cNvPr>
              <p:cNvSpPr txBox="1">
                <a:spLocks noRot="1" noChangeAspect="1" noMove="1" noResize="1" noEditPoints="1" noAdjustHandles="1" noChangeArrowheads="1" noChangeShapeType="1" noTextEdit="1"/>
              </p:cNvSpPr>
              <p:nvPr/>
            </p:nvSpPr>
            <p:spPr>
              <a:xfrm>
                <a:off x="4193174" y="5591414"/>
                <a:ext cx="278729" cy="369332"/>
              </a:xfrm>
              <a:prstGeom prst="rect">
                <a:avLst/>
              </a:prstGeom>
              <a:blipFill>
                <a:blip r:embed="rId9"/>
                <a:stretch>
                  <a:fillRect/>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6218C45A-DF84-42D2-AD55-022361AD2E05}"/>
              </a:ext>
            </a:extLst>
          </p:cNvPr>
          <p:cNvSpPr txBox="1"/>
          <p:nvPr/>
        </p:nvSpPr>
        <p:spPr>
          <a:xfrm>
            <a:off x="4652564" y="2953293"/>
            <a:ext cx="1721094" cy="1200329"/>
          </a:xfrm>
          <a:prstGeom prst="rect">
            <a:avLst/>
          </a:prstGeom>
          <a:noFill/>
        </p:spPr>
        <p:txBody>
          <a:bodyPr wrap="square" rtlCol="0">
            <a:spAutoFit/>
          </a:bodyPr>
          <a:lstStyle/>
          <a:p>
            <a:pPr algn="ctr" defTabSz="685800"/>
            <a:r>
              <a:rPr lang="en-US" sz="7200" dirty="0">
                <a:solidFill>
                  <a:prstClr val="black"/>
                </a:solidFill>
                <a:latin typeface="Calibri" panose="020F0502020204030204"/>
              </a:rPr>
              <a:t>…</a:t>
            </a:r>
          </a:p>
        </p:txBody>
      </p:sp>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97807EE0-40A7-432A-94C6-0CCC7783FEFC}"/>
                  </a:ext>
                </a:extLst>
              </p:cNvPr>
              <p:cNvSpPr txBox="1"/>
              <p:nvPr/>
            </p:nvSpPr>
            <p:spPr>
              <a:xfrm>
                <a:off x="6912625" y="3857278"/>
                <a:ext cx="1027502" cy="230832"/>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𝑝𝑞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oMath>
                  </m:oMathPara>
                </a14:m>
                <a:endParaRPr lang="en-US" sz="900" dirty="0">
                  <a:solidFill>
                    <a:prstClr val="black"/>
                  </a:solidFill>
                  <a:latin typeface="Calibri" panose="020F0502020204030204"/>
                </a:endParaRPr>
              </a:p>
            </p:txBody>
          </p:sp>
        </mc:Choice>
        <mc:Fallback>
          <p:sp>
            <p:nvSpPr>
              <p:cNvPr id="32" name="TextBox 31">
                <a:extLst>
                  <a:ext uri="{FF2B5EF4-FFF2-40B4-BE49-F238E27FC236}">
                    <a16:creationId xmlns:a16="http://schemas.microsoft.com/office/drawing/2014/main" id="{97807EE0-40A7-432A-94C6-0CCC7783FEFC}"/>
                  </a:ext>
                </a:extLst>
              </p:cNvPr>
              <p:cNvSpPr txBox="1">
                <a:spLocks noRot="1" noChangeAspect="1" noMove="1" noResize="1" noEditPoints="1" noAdjustHandles="1" noChangeArrowheads="1" noChangeShapeType="1" noTextEdit="1"/>
              </p:cNvSpPr>
              <p:nvPr/>
            </p:nvSpPr>
            <p:spPr>
              <a:xfrm>
                <a:off x="6912625" y="3857278"/>
                <a:ext cx="1027502" cy="230832"/>
              </a:xfrm>
              <a:prstGeom prst="rect">
                <a:avLst/>
              </a:prstGeom>
              <a:blipFill>
                <a:blip r:embed="rId10"/>
                <a:stretch>
                  <a:fillRect/>
                </a:stretch>
              </a:blipFill>
            </p:spPr>
            <p:txBody>
              <a:bodyPr/>
              <a:lstStyle/>
              <a:p>
                <a:r>
                  <a:rPr lang="en-US">
                    <a:noFill/>
                  </a:rPr>
                  <a:t> </a:t>
                </a:r>
              </a:p>
            </p:txBody>
          </p:sp>
        </mc:Fallback>
      </mc:AlternateContent>
      <p:sp>
        <p:nvSpPr>
          <p:cNvPr id="33" name="Oval 32">
            <a:extLst>
              <a:ext uri="{FF2B5EF4-FFF2-40B4-BE49-F238E27FC236}">
                <a16:creationId xmlns:a16="http://schemas.microsoft.com/office/drawing/2014/main" id="{B2B9A2B1-9893-4E56-AF38-0FEDACDA24A4}"/>
              </a:ext>
            </a:extLst>
          </p:cNvPr>
          <p:cNvSpPr/>
          <p:nvPr/>
        </p:nvSpPr>
        <p:spPr>
          <a:xfrm>
            <a:off x="6097084" y="5564758"/>
            <a:ext cx="34289" cy="342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cxnSp>
        <p:nvCxnSpPr>
          <p:cNvPr id="3" name="Straight Arrow Connector 2">
            <a:extLst>
              <a:ext uri="{FF2B5EF4-FFF2-40B4-BE49-F238E27FC236}">
                <a16:creationId xmlns:a16="http://schemas.microsoft.com/office/drawing/2014/main" id="{2B26E273-FA00-4206-84C2-F517D5562FF4}"/>
              </a:ext>
            </a:extLst>
          </p:cNvPr>
          <p:cNvCxnSpPr/>
          <p:nvPr/>
        </p:nvCxnSpPr>
        <p:spPr>
          <a:xfrm flipH="1">
            <a:off x="6131373" y="4130537"/>
            <a:ext cx="1203422" cy="1434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574170F-D431-410F-94B5-D21EB020427F}"/>
              </a:ext>
            </a:extLst>
          </p:cNvPr>
          <p:cNvSpPr txBox="1"/>
          <p:nvPr/>
        </p:nvSpPr>
        <p:spPr>
          <a:xfrm flipH="1">
            <a:off x="6018865" y="5448857"/>
            <a:ext cx="205591" cy="276999"/>
          </a:xfrm>
          <a:prstGeom prst="rect">
            <a:avLst/>
          </a:prstGeom>
          <a:noFill/>
        </p:spPr>
        <p:txBody>
          <a:bodyPr wrap="square" rtlCol="0">
            <a:spAutoFit/>
          </a:bodyPr>
          <a:lstStyle/>
          <a:p>
            <a:pPr defTabSz="685800"/>
            <a:r>
              <a:rPr lang="en-US" sz="1200" dirty="0">
                <a:solidFill>
                  <a:prstClr val="black"/>
                </a:solidFill>
                <a:latin typeface="Calibri" panose="020F0502020204030204"/>
              </a:rPr>
              <a:t>)</a:t>
            </a:r>
          </a:p>
        </p:txBody>
      </p:sp>
      <p:cxnSp>
        <p:nvCxnSpPr>
          <p:cNvPr id="38" name="Straight Connector 37">
            <a:extLst>
              <a:ext uri="{FF2B5EF4-FFF2-40B4-BE49-F238E27FC236}">
                <a16:creationId xmlns:a16="http://schemas.microsoft.com/office/drawing/2014/main" id="{E7B8726D-6F74-4DD5-8608-979B53227D17}"/>
              </a:ext>
            </a:extLst>
          </p:cNvPr>
          <p:cNvCxnSpPr>
            <a:cxnSpLocks/>
          </p:cNvCxnSpPr>
          <p:nvPr/>
        </p:nvCxnSpPr>
        <p:spPr>
          <a:xfrm>
            <a:off x="4314021" y="5580454"/>
            <a:ext cx="85669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BACE9FA-5DF8-441E-B2AC-B1D8B293AB86}"/>
              </a:ext>
            </a:extLst>
          </p:cNvPr>
          <p:cNvCxnSpPr>
            <a:cxnSpLocks/>
          </p:cNvCxnSpPr>
          <p:nvPr/>
        </p:nvCxnSpPr>
        <p:spPr>
          <a:xfrm>
            <a:off x="6018865" y="5582347"/>
            <a:ext cx="84766" cy="137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1FD604B-7623-4AE6-9859-0F6DBFCF467A}"/>
              </a:ext>
            </a:extLst>
          </p:cNvPr>
          <p:cNvCxnSpPr>
            <a:cxnSpLocks/>
          </p:cNvCxnSpPr>
          <p:nvPr/>
        </p:nvCxnSpPr>
        <p:spPr>
          <a:xfrm flipV="1">
            <a:off x="5163108" y="5580460"/>
            <a:ext cx="839276" cy="652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1762F18-91CB-4B54-ABFD-F571CD4C2230}"/>
              </a:ext>
            </a:extLst>
          </p:cNvPr>
          <p:cNvCxnSpPr>
            <a:cxnSpLocks/>
          </p:cNvCxnSpPr>
          <p:nvPr/>
        </p:nvCxnSpPr>
        <p:spPr>
          <a:xfrm flipV="1">
            <a:off x="6133012" y="5579582"/>
            <a:ext cx="488344" cy="642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725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457200" y="1063228"/>
            <a:ext cx="8229600" cy="857400"/>
          </a:xfrm>
          <a:prstGeom prst="rect">
            <a:avLst/>
          </a:prstGeom>
          <a:noFill/>
          <a:ln>
            <a:noFill/>
          </a:ln>
        </p:spPr>
        <p:txBody>
          <a:bodyPr spcFirstLastPara="1" vert="horz" wrap="square" lIns="91425" tIns="91425" rIns="91425" bIns="91425" rtlCol="0" anchor="b" anchorCtr="0">
            <a:noAutofit/>
          </a:bodyPr>
          <a:lstStyle/>
          <a:p>
            <a:pPr marL="0" indent="0">
              <a:buClr>
                <a:schemeClr val="dk1"/>
              </a:buClr>
            </a:pPr>
            <a:r>
              <a:rPr lang="en-US" sz="3600" dirty="0">
                <a:solidFill>
                  <a:schemeClr val="dk1"/>
                </a:solidFill>
                <a:latin typeface="Trebuchet MS"/>
                <a:ea typeface="Trebuchet MS"/>
                <a:cs typeface="Trebuchet MS"/>
                <a:sym typeface="Trebuchet MS"/>
              </a:rPr>
              <a:t>Two generals problem</a:t>
            </a:r>
          </a:p>
        </p:txBody>
      </p:sp>
      <p:pic>
        <p:nvPicPr>
          <p:cNvPr id="2050" name="Picture 2" descr="https://miro.medium.com/max/957/1*WsZgfrEURlIc9DwZDWgx-Q.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923" y="2061097"/>
            <a:ext cx="6076950" cy="421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7235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071B366-508A-4D5D-B6E3-105DB156E099}"/>
              </a:ext>
            </a:extLst>
          </p:cNvPr>
          <p:cNvSpPr/>
          <p:nvPr/>
        </p:nvSpPr>
        <p:spPr>
          <a:xfrm>
            <a:off x="5170713" y="1412412"/>
            <a:ext cx="831671" cy="416868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cxnSp>
        <p:nvCxnSpPr>
          <p:cNvPr id="9" name="Straight Arrow Connector 8">
            <a:extLst>
              <a:ext uri="{FF2B5EF4-FFF2-40B4-BE49-F238E27FC236}">
                <a16:creationId xmlns:a16="http://schemas.microsoft.com/office/drawing/2014/main" id="{7E2BE9A9-70E4-4BAF-8190-3D23DE556176}"/>
              </a:ext>
            </a:extLst>
          </p:cNvPr>
          <p:cNvCxnSpPr>
            <a:cxnSpLocks/>
          </p:cNvCxnSpPr>
          <p:nvPr/>
        </p:nvCxnSpPr>
        <p:spPr>
          <a:xfrm flipV="1">
            <a:off x="2400308" y="5581099"/>
            <a:ext cx="4470755" cy="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F921FD4-49D8-4EB6-B27A-A90F532807A0}"/>
              </a:ext>
            </a:extLst>
          </p:cNvPr>
          <p:cNvSpPr/>
          <p:nvPr/>
        </p:nvSpPr>
        <p:spPr>
          <a:xfrm>
            <a:off x="6616335" y="1035231"/>
            <a:ext cx="666206" cy="37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2E678B5A-3DC1-4696-83E5-42CB037896D8}"/>
                  </a:ext>
                </a:extLst>
              </p:cNvPr>
              <p:cNvSpPr txBox="1"/>
              <p:nvPr/>
            </p:nvSpPr>
            <p:spPr>
              <a:xfrm>
                <a:off x="6224452" y="5595291"/>
                <a:ext cx="783764" cy="366126"/>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oMath>
                  </m:oMathPara>
                </a14:m>
                <a:endParaRPr lang="en-US" sz="900" dirty="0">
                  <a:solidFill>
                    <a:prstClr val="black"/>
                  </a:solidFill>
                  <a:latin typeface="Calibri" panose="020F0502020204030204"/>
                </a:endParaRPr>
              </a:p>
            </p:txBody>
          </p:sp>
        </mc:Choice>
        <mc:Fallback>
          <p:sp>
            <p:nvSpPr>
              <p:cNvPr id="16" name="TextBox 15">
                <a:extLst>
                  <a:ext uri="{FF2B5EF4-FFF2-40B4-BE49-F238E27FC236}">
                    <a16:creationId xmlns:a16="http://schemas.microsoft.com/office/drawing/2014/main" id="{2E678B5A-3DC1-4696-83E5-42CB037896D8}"/>
                  </a:ext>
                </a:extLst>
              </p:cNvPr>
              <p:cNvSpPr txBox="1">
                <a:spLocks noRot="1" noChangeAspect="1" noMove="1" noResize="1" noEditPoints="1" noAdjustHandles="1" noChangeArrowheads="1" noChangeShapeType="1" noTextEdit="1"/>
              </p:cNvSpPr>
              <p:nvPr/>
            </p:nvSpPr>
            <p:spPr>
              <a:xfrm>
                <a:off x="6224452" y="5595291"/>
                <a:ext cx="783764" cy="36612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4F1B1259-F05A-4CCF-9797-2A4F9F9EBEEF}"/>
                  </a:ext>
                </a:extLst>
              </p:cNvPr>
              <p:cNvSpPr txBox="1"/>
              <p:nvPr/>
            </p:nvSpPr>
            <p:spPr>
              <a:xfrm>
                <a:off x="5467892" y="5359523"/>
                <a:ext cx="932905" cy="366126"/>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𝑝𝑞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𝑓𝑝</m:t>
                      </m:r>
                    </m:oMath>
                  </m:oMathPara>
                </a14:m>
                <a:endParaRPr lang="en-US" sz="900" dirty="0">
                  <a:solidFill>
                    <a:prstClr val="black"/>
                  </a:solidFill>
                  <a:latin typeface="Calibri" panose="020F0502020204030204"/>
                </a:endParaRPr>
              </a:p>
            </p:txBody>
          </p:sp>
        </mc:Choice>
        <mc:Fallback>
          <p:sp>
            <p:nvSpPr>
              <p:cNvPr id="20" name="TextBox 19">
                <a:extLst>
                  <a:ext uri="{FF2B5EF4-FFF2-40B4-BE49-F238E27FC236}">
                    <a16:creationId xmlns:a16="http://schemas.microsoft.com/office/drawing/2014/main" id="{4F1B1259-F05A-4CCF-9797-2A4F9F9EBEEF}"/>
                  </a:ext>
                </a:extLst>
              </p:cNvPr>
              <p:cNvSpPr txBox="1">
                <a:spLocks noRot="1" noChangeAspect="1" noMove="1" noResize="1" noEditPoints="1" noAdjustHandles="1" noChangeArrowheads="1" noChangeShapeType="1" noTextEdit="1"/>
              </p:cNvSpPr>
              <p:nvPr/>
            </p:nvSpPr>
            <p:spPr>
              <a:xfrm>
                <a:off x="5467892" y="5359523"/>
                <a:ext cx="932905" cy="366126"/>
              </a:xfrm>
              <a:prstGeom prst="rect">
                <a:avLst/>
              </a:prstGeom>
              <a:blipFill>
                <a:blip r:embed="rId3"/>
                <a:stretch>
                  <a:fillRect b="-1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6D95CEDA-31BA-4C54-AB6B-FE37ECF7F7C4}"/>
                  </a:ext>
                </a:extLst>
              </p:cNvPr>
              <p:cNvSpPr txBox="1"/>
              <p:nvPr/>
            </p:nvSpPr>
            <p:spPr>
              <a:xfrm>
                <a:off x="4610492" y="5601175"/>
                <a:ext cx="1104533" cy="230832"/>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𝑝𝑞</m:t>
                      </m:r>
                    </m:oMath>
                  </m:oMathPara>
                </a14:m>
                <a:endParaRPr lang="en-US" sz="900" dirty="0">
                  <a:solidFill>
                    <a:prstClr val="black"/>
                  </a:solidFill>
                  <a:latin typeface="Calibri" panose="020F0502020204030204"/>
                </a:endParaRPr>
              </a:p>
            </p:txBody>
          </p:sp>
        </mc:Choice>
        <mc:Fallback>
          <p:sp>
            <p:nvSpPr>
              <p:cNvPr id="21" name="TextBox 20">
                <a:extLst>
                  <a:ext uri="{FF2B5EF4-FFF2-40B4-BE49-F238E27FC236}">
                    <a16:creationId xmlns:a16="http://schemas.microsoft.com/office/drawing/2014/main" id="{6D95CEDA-31BA-4C54-AB6B-FE37ECF7F7C4}"/>
                  </a:ext>
                </a:extLst>
              </p:cNvPr>
              <p:cNvSpPr txBox="1">
                <a:spLocks noRot="1" noChangeAspect="1" noMove="1" noResize="1" noEditPoints="1" noAdjustHandles="1" noChangeArrowheads="1" noChangeShapeType="1" noTextEdit="1"/>
              </p:cNvSpPr>
              <p:nvPr/>
            </p:nvSpPr>
            <p:spPr>
              <a:xfrm>
                <a:off x="4610492" y="5601175"/>
                <a:ext cx="1104533" cy="230832"/>
              </a:xfrm>
              <a:prstGeom prst="rect">
                <a:avLst/>
              </a:prstGeom>
              <a:blipFill>
                <a:blip r:embed="rId4"/>
                <a:stretch>
                  <a:fillRect/>
                </a:stretch>
              </a:blipFill>
            </p:spPr>
            <p:txBody>
              <a:bodyPr/>
              <a:lstStyle/>
              <a:p>
                <a:r>
                  <a:rPr lang="en-US">
                    <a:noFill/>
                  </a:rPr>
                  <a:t> </a:t>
                </a:r>
              </a:p>
            </p:txBody>
          </p:sp>
        </mc:Fallback>
      </mc:AlternateContent>
      <p:sp>
        <p:nvSpPr>
          <p:cNvPr id="31" name="Oval 30">
            <a:extLst>
              <a:ext uri="{FF2B5EF4-FFF2-40B4-BE49-F238E27FC236}">
                <a16:creationId xmlns:a16="http://schemas.microsoft.com/office/drawing/2014/main" id="{D5CAED8C-752D-49BD-8BBD-1EC94662D02D}"/>
              </a:ext>
            </a:extLst>
          </p:cNvPr>
          <p:cNvSpPr/>
          <p:nvPr/>
        </p:nvSpPr>
        <p:spPr>
          <a:xfrm>
            <a:off x="6603271" y="5568030"/>
            <a:ext cx="34289" cy="342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4" name="TextBox 33">
            <a:extLst>
              <a:ext uri="{FF2B5EF4-FFF2-40B4-BE49-F238E27FC236}">
                <a16:creationId xmlns:a16="http://schemas.microsoft.com/office/drawing/2014/main" id="{1F1E008A-9245-45AB-B02B-B48A4053F631}"/>
              </a:ext>
            </a:extLst>
          </p:cNvPr>
          <p:cNvSpPr txBox="1"/>
          <p:nvPr/>
        </p:nvSpPr>
        <p:spPr>
          <a:xfrm>
            <a:off x="6949437" y="5477218"/>
            <a:ext cx="1846390" cy="230832"/>
          </a:xfrm>
          <a:prstGeom prst="rect">
            <a:avLst/>
          </a:prstGeom>
          <a:noFill/>
        </p:spPr>
        <p:txBody>
          <a:bodyPr wrap="square" rtlCol="0">
            <a:spAutoFit/>
          </a:bodyPr>
          <a:lstStyle/>
          <a:p>
            <a:pPr defTabSz="685800"/>
            <a:r>
              <a:rPr lang="en-US" sz="900" dirty="0">
                <a:solidFill>
                  <a:prstClr val="black"/>
                </a:solidFill>
                <a:latin typeface="Calibri" panose="020F0502020204030204"/>
              </a:rPr>
              <a:t>#msg a rational backup receives</a:t>
            </a:r>
          </a:p>
        </p:txBody>
      </p:sp>
      <p:sp>
        <p:nvSpPr>
          <p:cNvPr id="35" name="Title 1">
            <a:extLst>
              <a:ext uri="{FF2B5EF4-FFF2-40B4-BE49-F238E27FC236}">
                <a16:creationId xmlns:a16="http://schemas.microsoft.com/office/drawing/2014/main" id="{70A51A0C-9129-4F2A-8576-5FC7AA06E059}"/>
              </a:ext>
            </a:extLst>
          </p:cNvPr>
          <p:cNvSpPr>
            <a:spLocks noGrp="1"/>
          </p:cNvSpPr>
          <p:nvPr>
            <p:ph type="title"/>
          </p:nvPr>
        </p:nvSpPr>
        <p:spPr>
          <a:xfrm>
            <a:off x="628650" y="1131094"/>
            <a:ext cx="7886700" cy="994172"/>
          </a:xfrm>
        </p:spPr>
        <p:txBody>
          <a:bodyPr/>
          <a:lstStyle/>
          <a:p>
            <a:r>
              <a:rPr lang="en-US" dirty="0"/>
              <a:t> </a:t>
            </a:r>
          </a:p>
        </p:txBody>
      </p:sp>
      <p:pic>
        <p:nvPicPr>
          <p:cNvPr id="42" name="Picture 6" descr="5,723 Cross Out Cliparts, Stock Vector and Royalty Free Cross Out  Illustrations">
            <a:extLst>
              <a:ext uri="{FF2B5EF4-FFF2-40B4-BE49-F238E27FC236}">
                <a16:creationId xmlns:a16="http://schemas.microsoft.com/office/drawing/2014/main" id="{EEAF2694-F974-4B5A-B7B3-EBCBBAA99C1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1373" y="4574918"/>
            <a:ext cx="694992" cy="69499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5,723 Cross Out Cliparts, Stock Vector and Royalty Free Cross Out  Illustrations">
            <a:extLst>
              <a:ext uri="{FF2B5EF4-FFF2-40B4-BE49-F238E27FC236}">
                <a16:creationId xmlns:a16="http://schemas.microsoft.com/office/drawing/2014/main" id="{C8891A8C-2A3A-493A-906D-EF26B357951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8091" y="4579582"/>
            <a:ext cx="694992" cy="694992"/>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78B13B6E-C4B5-426B-A763-DFB712F649BC}"/>
              </a:ext>
            </a:extLst>
          </p:cNvPr>
          <p:cNvSpPr txBox="1"/>
          <p:nvPr/>
        </p:nvSpPr>
        <p:spPr>
          <a:xfrm>
            <a:off x="5298570" y="4574919"/>
            <a:ext cx="602014" cy="1200329"/>
          </a:xfrm>
          <a:prstGeom prst="rect">
            <a:avLst/>
          </a:prstGeom>
          <a:noFill/>
        </p:spPr>
        <p:txBody>
          <a:bodyPr wrap="square" rtlCol="0">
            <a:spAutoFit/>
          </a:bodyPr>
          <a:lstStyle/>
          <a:p>
            <a:pPr defTabSz="685800"/>
            <a:r>
              <a:rPr lang="en-US" sz="3600" i="1" dirty="0">
                <a:solidFill>
                  <a:srgbClr val="4472C4">
                    <a:lumMod val="75000"/>
                  </a:srgbClr>
                </a:solidFill>
                <a:latin typeface="Calibri" panose="020F0502020204030204"/>
              </a:rPr>
              <a:t>??</a:t>
            </a:r>
          </a:p>
        </p:txBody>
      </p:sp>
      <p:sp>
        <p:nvSpPr>
          <p:cNvPr id="45" name="Oval 44">
            <a:extLst>
              <a:ext uri="{FF2B5EF4-FFF2-40B4-BE49-F238E27FC236}">
                <a16:creationId xmlns:a16="http://schemas.microsoft.com/office/drawing/2014/main" id="{E88C8403-2EF5-4FF0-958F-F3B467BC1A90}"/>
              </a:ext>
            </a:extLst>
          </p:cNvPr>
          <p:cNvSpPr/>
          <p:nvPr/>
        </p:nvSpPr>
        <p:spPr>
          <a:xfrm>
            <a:off x="5763980" y="5564762"/>
            <a:ext cx="34289" cy="34289"/>
          </a:xfrm>
          <a:prstGeom prst="ellipse">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46" name="Oval 45">
            <a:extLst>
              <a:ext uri="{FF2B5EF4-FFF2-40B4-BE49-F238E27FC236}">
                <a16:creationId xmlns:a16="http://schemas.microsoft.com/office/drawing/2014/main" id="{D91F035F-7875-4FFE-A97C-029B37517401}"/>
              </a:ext>
            </a:extLst>
          </p:cNvPr>
          <p:cNvSpPr/>
          <p:nvPr/>
        </p:nvSpPr>
        <p:spPr>
          <a:xfrm>
            <a:off x="5414548" y="5561491"/>
            <a:ext cx="34289" cy="34289"/>
          </a:xfrm>
          <a:prstGeom prst="ellipse">
            <a:avLst/>
          </a:prstGeom>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Tree>
    <p:extLst>
      <p:ext uri="{BB962C8B-B14F-4D97-AF65-F5344CB8AC3E}">
        <p14:creationId xmlns:p14="http://schemas.microsoft.com/office/powerpoint/2010/main" val="238088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071B366-508A-4D5D-B6E3-105DB156E099}"/>
              </a:ext>
            </a:extLst>
          </p:cNvPr>
          <p:cNvSpPr/>
          <p:nvPr/>
        </p:nvSpPr>
        <p:spPr>
          <a:xfrm>
            <a:off x="5170713" y="1412412"/>
            <a:ext cx="831671" cy="416868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cxnSp>
        <p:nvCxnSpPr>
          <p:cNvPr id="9" name="Straight Arrow Connector 8">
            <a:extLst>
              <a:ext uri="{FF2B5EF4-FFF2-40B4-BE49-F238E27FC236}">
                <a16:creationId xmlns:a16="http://schemas.microsoft.com/office/drawing/2014/main" id="{7E2BE9A9-70E4-4BAF-8190-3D23DE556176}"/>
              </a:ext>
            </a:extLst>
          </p:cNvPr>
          <p:cNvCxnSpPr>
            <a:cxnSpLocks/>
          </p:cNvCxnSpPr>
          <p:nvPr/>
        </p:nvCxnSpPr>
        <p:spPr>
          <a:xfrm flipV="1">
            <a:off x="2400308" y="5581099"/>
            <a:ext cx="4470755" cy="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F921FD4-49D8-4EB6-B27A-A90F532807A0}"/>
              </a:ext>
            </a:extLst>
          </p:cNvPr>
          <p:cNvSpPr/>
          <p:nvPr/>
        </p:nvSpPr>
        <p:spPr>
          <a:xfrm>
            <a:off x="6616335" y="1035231"/>
            <a:ext cx="666206" cy="37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2E678B5A-3DC1-4696-83E5-42CB037896D8}"/>
                  </a:ext>
                </a:extLst>
              </p:cNvPr>
              <p:cNvSpPr txBox="1"/>
              <p:nvPr/>
            </p:nvSpPr>
            <p:spPr>
              <a:xfrm>
                <a:off x="6224452" y="5595291"/>
                <a:ext cx="783764" cy="366126"/>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oMath>
                  </m:oMathPara>
                </a14:m>
                <a:endParaRPr lang="en-US" sz="900" dirty="0">
                  <a:solidFill>
                    <a:prstClr val="black"/>
                  </a:solidFill>
                  <a:latin typeface="Calibri" panose="020F0502020204030204"/>
                </a:endParaRPr>
              </a:p>
            </p:txBody>
          </p:sp>
        </mc:Choice>
        <mc:Fallback>
          <p:sp>
            <p:nvSpPr>
              <p:cNvPr id="16" name="TextBox 15">
                <a:extLst>
                  <a:ext uri="{FF2B5EF4-FFF2-40B4-BE49-F238E27FC236}">
                    <a16:creationId xmlns:a16="http://schemas.microsoft.com/office/drawing/2014/main" id="{2E678B5A-3DC1-4696-83E5-42CB037896D8}"/>
                  </a:ext>
                </a:extLst>
              </p:cNvPr>
              <p:cNvSpPr txBox="1">
                <a:spLocks noRot="1" noChangeAspect="1" noMove="1" noResize="1" noEditPoints="1" noAdjustHandles="1" noChangeArrowheads="1" noChangeShapeType="1" noTextEdit="1"/>
              </p:cNvSpPr>
              <p:nvPr/>
            </p:nvSpPr>
            <p:spPr>
              <a:xfrm>
                <a:off x="6224452" y="5595291"/>
                <a:ext cx="783764" cy="36612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4F1B1259-F05A-4CCF-9797-2A4F9F9EBEEF}"/>
                  </a:ext>
                </a:extLst>
              </p:cNvPr>
              <p:cNvSpPr txBox="1"/>
              <p:nvPr/>
            </p:nvSpPr>
            <p:spPr>
              <a:xfrm>
                <a:off x="5467892" y="5359523"/>
                <a:ext cx="932905" cy="366126"/>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𝑝𝑞</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𝑓𝑝</m:t>
                      </m:r>
                    </m:oMath>
                  </m:oMathPara>
                </a14:m>
                <a:endParaRPr lang="en-US" sz="900" dirty="0">
                  <a:solidFill>
                    <a:prstClr val="black"/>
                  </a:solidFill>
                  <a:latin typeface="Calibri" panose="020F0502020204030204"/>
                </a:endParaRPr>
              </a:p>
            </p:txBody>
          </p:sp>
        </mc:Choice>
        <mc:Fallback>
          <p:sp>
            <p:nvSpPr>
              <p:cNvPr id="20" name="TextBox 19">
                <a:extLst>
                  <a:ext uri="{FF2B5EF4-FFF2-40B4-BE49-F238E27FC236}">
                    <a16:creationId xmlns:a16="http://schemas.microsoft.com/office/drawing/2014/main" id="{4F1B1259-F05A-4CCF-9797-2A4F9F9EBEEF}"/>
                  </a:ext>
                </a:extLst>
              </p:cNvPr>
              <p:cNvSpPr txBox="1">
                <a:spLocks noRot="1" noChangeAspect="1" noMove="1" noResize="1" noEditPoints="1" noAdjustHandles="1" noChangeArrowheads="1" noChangeShapeType="1" noTextEdit="1"/>
              </p:cNvSpPr>
              <p:nvPr/>
            </p:nvSpPr>
            <p:spPr>
              <a:xfrm>
                <a:off x="5467892" y="5359523"/>
                <a:ext cx="932905" cy="366126"/>
              </a:xfrm>
              <a:prstGeom prst="rect">
                <a:avLst/>
              </a:prstGeom>
              <a:blipFill>
                <a:blip r:embed="rId3"/>
                <a:stretch>
                  <a:fillRect b="-1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6D95CEDA-31BA-4C54-AB6B-FE37ECF7F7C4}"/>
                  </a:ext>
                </a:extLst>
              </p:cNvPr>
              <p:cNvSpPr txBox="1"/>
              <p:nvPr/>
            </p:nvSpPr>
            <p:spPr>
              <a:xfrm>
                <a:off x="4610492" y="5601175"/>
                <a:ext cx="1104533" cy="230832"/>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d>
                        <m:dPr>
                          <m:ctrlPr>
                            <a:rPr lang="en-US" sz="900" i="1">
                              <a:solidFill>
                                <a:prstClr val="black"/>
                              </a:solidFill>
                              <a:latin typeface="Cambria Math" panose="02040503050406030204" pitchFamily="18" charset="0"/>
                            </a:rPr>
                          </m:ctrlPr>
                        </m:dPr>
                        <m:e>
                          <m:r>
                            <a:rPr lang="en-US" sz="900" i="1">
                              <a:solidFill>
                                <a:prstClr val="black"/>
                              </a:solidFill>
                              <a:latin typeface="Cambria Math" panose="02040503050406030204" pitchFamily="18" charset="0"/>
                            </a:rPr>
                            <m:t>𝑛</m:t>
                          </m:r>
                          <m:r>
                            <a:rPr lang="en-US" sz="900" i="1">
                              <a:solidFill>
                                <a:prstClr val="black"/>
                              </a:solidFill>
                              <a:latin typeface="Cambria Math" panose="02040503050406030204" pitchFamily="18" charset="0"/>
                            </a:rPr>
                            <m:t>−</m:t>
                          </m:r>
                          <m:r>
                            <a:rPr lang="en-US" sz="900" i="1">
                              <a:solidFill>
                                <a:prstClr val="black"/>
                              </a:solidFill>
                              <a:latin typeface="Cambria Math" panose="02040503050406030204" pitchFamily="18" charset="0"/>
                            </a:rPr>
                            <m:t>𝑓</m:t>
                          </m:r>
                        </m:e>
                      </m:d>
                      <m:r>
                        <a:rPr lang="en-US" sz="900" i="1">
                          <a:solidFill>
                            <a:prstClr val="black"/>
                          </a:solidFill>
                          <a:latin typeface="Cambria Math" panose="02040503050406030204" pitchFamily="18" charset="0"/>
                        </a:rPr>
                        <m:t>𝑝𝑞</m:t>
                      </m:r>
                    </m:oMath>
                  </m:oMathPara>
                </a14:m>
                <a:endParaRPr lang="en-US" sz="900" dirty="0">
                  <a:solidFill>
                    <a:prstClr val="black"/>
                  </a:solidFill>
                  <a:latin typeface="Calibri" panose="020F0502020204030204"/>
                </a:endParaRPr>
              </a:p>
            </p:txBody>
          </p:sp>
        </mc:Choice>
        <mc:Fallback>
          <p:sp>
            <p:nvSpPr>
              <p:cNvPr id="21" name="TextBox 20">
                <a:extLst>
                  <a:ext uri="{FF2B5EF4-FFF2-40B4-BE49-F238E27FC236}">
                    <a16:creationId xmlns:a16="http://schemas.microsoft.com/office/drawing/2014/main" id="{6D95CEDA-31BA-4C54-AB6B-FE37ECF7F7C4}"/>
                  </a:ext>
                </a:extLst>
              </p:cNvPr>
              <p:cNvSpPr txBox="1">
                <a:spLocks noRot="1" noChangeAspect="1" noMove="1" noResize="1" noEditPoints="1" noAdjustHandles="1" noChangeArrowheads="1" noChangeShapeType="1" noTextEdit="1"/>
              </p:cNvSpPr>
              <p:nvPr/>
            </p:nvSpPr>
            <p:spPr>
              <a:xfrm>
                <a:off x="4610492" y="5601175"/>
                <a:ext cx="1104533" cy="230832"/>
              </a:xfrm>
              <a:prstGeom prst="rect">
                <a:avLst/>
              </a:prstGeom>
              <a:blipFill>
                <a:blip r:embed="rId4"/>
                <a:stretch>
                  <a:fillRect/>
                </a:stretch>
              </a:blipFill>
            </p:spPr>
            <p:txBody>
              <a:bodyPr/>
              <a:lstStyle/>
              <a:p>
                <a:r>
                  <a:rPr lang="en-US">
                    <a:noFill/>
                  </a:rPr>
                  <a:t> </a:t>
                </a:r>
              </a:p>
            </p:txBody>
          </p:sp>
        </mc:Fallback>
      </mc:AlternateContent>
      <p:sp>
        <p:nvSpPr>
          <p:cNvPr id="31" name="Oval 30">
            <a:extLst>
              <a:ext uri="{FF2B5EF4-FFF2-40B4-BE49-F238E27FC236}">
                <a16:creationId xmlns:a16="http://schemas.microsoft.com/office/drawing/2014/main" id="{D5CAED8C-752D-49BD-8BBD-1EC94662D02D}"/>
              </a:ext>
            </a:extLst>
          </p:cNvPr>
          <p:cNvSpPr/>
          <p:nvPr/>
        </p:nvSpPr>
        <p:spPr>
          <a:xfrm>
            <a:off x="6603271" y="5568030"/>
            <a:ext cx="34289" cy="342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4" name="TextBox 33">
            <a:extLst>
              <a:ext uri="{FF2B5EF4-FFF2-40B4-BE49-F238E27FC236}">
                <a16:creationId xmlns:a16="http://schemas.microsoft.com/office/drawing/2014/main" id="{1F1E008A-9245-45AB-B02B-B48A4053F631}"/>
              </a:ext>
            </a:extLst>
          </p:cNvPr>
          <p:cNvSpPr txBox="1"/>
          <p:nvPr/>
        </p:nvSpPr>
        <p:spPr>
          <a:xfrm>
            <a:off x="6949437" y="5477218"/>
            <a:ext cx="1846390" cy="230832"/>
          </a:xfrm>
          <a:prstGeom prst="rect">
            <a:avLst/>
          </a:prstGeom>
          <a:noFill/>
        </p:spPr>
        <p:txBody>
          <a:bodyPr wrap="square" rtlCol="0">
            <a:spAutoFit/>
          </a:bodyPr>
          <a:lstStyle/>
          <a:p>
            <a:pPr defTabSz="685800"/>
            <a:r>
              <a:rPr lang="en-US" sz="900" dirty="0">
                <a:solidFill>
                  <a:prstClr val="black"/>
                </a:solidFill>
                <a:latin typeface="Calibri" panose="020F0502020204030204"/>
              </a:rPr>
              <a:t>#msg a rational backup receives</a:t>
            </a:r>
          </a:p>
        </p:txBody>
      </p:sp>
      <p:sp>
        <p:nvSpPr>
          <p:cNvPr id="35" name="Title 1">
            <a:extLst>
              <a:ext uri="{FF2B5EF4-FFF2-40B4-BE49-F238E27FC236}">
                <a16:creationId xmlns:a16="http://schemas.microsoft.com/office/drawing/2014/main" id="{70A51A0C-9129-4F2A-8576-5FC7AA06E059}"/>
              </a:ext>
            </a:extLst>
          </p:cNvPr>
          <p:cNvSpPr>
            <a:spLocks noGrp="1"/>
          </p:cNvSpPr>
          <p:nvPr>
            <p:ph type="title"/>
          </p:nvPr>
        </p:nvSpPr>
        <p:spPr>
          <a:xfrm>
            <a:off x="628650" y="1131094"/>
            <a:ext cx="7886700" cy="994172"/>
          </a:xfrm>
        </p:spPr>
        <p:txBody>
          <a:bodyPr/>
          <a:lstStyle/>
          <a:p>
            <a:r>
              <a:rPr lang="en-US" dirty="0"/>
              <a:t> </a:t>
            </a:r>
          </a:p>
        </p:txBody>
      </p:sp>
      <p:pic>
        <p:nvPicPr>
          <p:cNvPr id="42" name="Picture 6" descr="5,723 Cross Out Cliparts, Stock Vector and Royalty Free Cross Out  Illustrations">
            <a:extLst>
              <a:ext uri="{FF2B5EF4-FFF2-40B4-BE49-F238E27FC236}">
                <a16:creationId xmlns:a16="http://schemas.microsoft.com/office/drawing/2014/main" id="{EEAF2694-F974-4B5A-B7B3-EBCBBAA99C1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1373" y="4574918"/>
            <a:ext cx="694992" cy="69499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5,723 Cross Out Cliparts, Stock Vector and Royalty Free Cross Out  Illustrations">
            <a:extLst>
              <a:ext uri="{FF2B5EF4-FFF2-40B4-BE49-F238E27FC236}">
                <a16:creationId xmlns:a16="http://schemas.microsoft.com/office/drawing/2014/main" id="{C8891A8C-2A3A-493A-906D-EF26B357951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8091" y="4579582"/>
            <a:ext cx="694992" cy="69499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heck Mark Tick - Free vector graphic on Pixabay">
            <a:extLst>
              <a:ext uri="{FF2B5EF4-FFF2-40B4-BE49-F238E27FC236}">
                <a16:creationId xmlns:a16="http://schemas.microsoft.com/office/drawing/2014/main" id="{E17AA084-7D4E-490D-8329-4B7DD0D88B8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9344" y="4631216"/>
            <a:ext cx="520464" cy="51065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1E7B4544-89E2-4B75-8B63-FA0436A96781}"/>
                  </a:ext>
                </a:extLst>
              </p:cNvPr>
              <p:cNvSpPr txBox="1"/>
              <p:nvPr/>
            </p:nvSpPr>
            <p:spPr>
              <a:xfrm>
                <a:off x="724017" y="2650068"/>
                <a:ext cx="3886475" cy="1384995"/>
              </a:xfrm>
              <a:prstGeom prst="rect">
                <a:avLst/>
              </a:prstGeom>
              <a:noFill/>
            </p:spPr>
            <p:txBody>
              <a:bodyPr wrap="square" rtlCol="0">
                <a:spAutoFit/>
              </a:bodyPr>
              <a:lstStyle/>
              <a:p>
                <a:pPr defTabSz="685800"/>
                <a:r>
                  <a:rPr lang="en-US" sz="2100" dirty="0">
                    <a:solidFill>
                      <a:prstClr val="black"/>
                    </a:solidFill>
                    <a:latin typeface="Calibri" panose="020F0502020204030204"/>
                  </a:rPr>
                  <a:t>Need to characterize conditions for reward/penalty </a:t>
                </a:r>
                <a14:m>
                  <m:oMath xmlns:m="http://schemas.openxmlformats.org/officeDocument/2006/math">
                    <m:r>
                      <a:rPr lang="en-US" sz="2100" i="1">
                        <a:solidFill>
                          <a:srgbClr val="FF0000"/>
                        </a:solidFill>
                        <a:latin typeface="Cambria Math" panose="02040503050406030204" pitchFamily="18" charset="0"/>
                      </a:rPr>
                      <m:t>𝑅</m:t>
                    </m:r>
                  </m:oMath>
                </a14:m>
                <a:r>
                  <a:rPr lang="en-US" sz="2100" dirty="0">
                    <a:solidFill>
                      <a:prstClr val="black"/>
                    </a:solidFill>
                    <a:latin typeface="Calibri" panose="020F0502020204030204"/>
                  </a:rPr>
                  <a:t> and </a:t>
                </a:r>
                <a14:m>
                  <m:oMath xmlns:m="http://schemas.openxmlformats.org/officeDocument/2006/math">
                    <m:r>
                      <a:rPr lang="en-US" sz="2100" i="1">
                        <a:solidFill>
                          <a:srgbClr val="FF0000"/>
                        </a:solidFill>
                        <a:latin typeface="Cambria Math" panose="02040503050406030204" pitchFamily="18" charset="0"/>
                      </a:rPr>
                      <m:t>𝑐</m:t>
                    </m:r>
                  </m:oMath>
                </a14:m>
                <a:r>
                  <a:rPr lang="en-US" sz="2100" dirty="0">
                    <a:solidFill>
                      <a:prstClr val="black"/>
                    </a:solidFill>
                    <a:latin typeface="Calibri" panose="020F0502020204030204"/>
                  </a:rPr>
                  <a:t> under which it is indeed preferred to commit in this interval </a:t>
                </a:r>
              </a:p>
            </p:txBody>
          </p:sp>
        </mc:Choice>
        <mc:Fallback>
          <p:sp>
            <p:nvSpPr>
              <p:cNvPr id="18" name="TextBox 17">
                <a:extLst>
                  <a:ext uri="{FF2B5EF4-FFF2-40B4-BE49-F238E27FC236}">
                    <a16:creationId xmlns:a16="http://schemas.microsoft.com/office/drawing/2014/main" id="{1E7B4544-89E2-4B75-8B63-FA0436A96781}"/>
                  </a:ext>
                </a:extLst>
              </p:cNvPr>
              <p:cNvSpPr txBox="1">
                <a:spLocks noRot="1" noChangeAspect="1" noMove="1" noResize="1" noEditPoints="1" noAdjustHandles="1" noChangeArrowheads="1" noChangeShapeType="1" noTextEdit="1"/>
              </p:cNvSpPr>
              <p:nvPr/>
            </p:nvSpPr>
            <p:spPr>
              <a:xfrm>
                <a:off x="724017" y="2650068"/>
                <a:ext cx="3886475" cy="1384995"/>
              </a:xfrm>
              <a:prstGeom prst="rect">
                <a:avLst/>
              </a:prstGeom>
              <a:blipFill>
                <a:blip r:embed="rId7"/>
                <a:stretch>
                  <a:fillRect l="-1884" t="-3084" r="-2198" b="-7489"/>
                </a:stretch>
              </a:blipFill>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4C9DF29E-6AA6-4FC6-9221-DC7C25B7A0B3}"/>
              </a:ext>
            </a:extLst>
          </p:cNvPr>
          <p:cNvCxnSpPr>
            <a:cxnSpLocks/>
            <a:stCxn id="18" idx="2"/>
          </p:cNvCxnSpPr>
          <p:nvPr/>
        </p:nvCxnSpPr>
        <p:spPr>
          <a:xfrm>
            <a:off x="2667255" y="4035063"/>
            <a:ext cx="2885962" cy="507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35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198" y="857251"/>
            <a:ext cx="7886700" cy="994172"/>
          </a:xfrm>
        </p:spPr>
        <p:txBody>
          <a:bodyPr/>
          <a:lstStyle/>
          <a:p>
            <a:r>
              <a:rPr lang="en-US" dirty="0"/>
              <a:t>All symmetric equilibria </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04949" y="1851421"/>
                <a:ext cx="8464732" cy="4087607"/>
              </a:xfrm>
            </p:spPr>
            <p:txBody>
              <a:bodyPr>
                <a:normAutofit lnSpcReduction="10000"/>
              </a:bodyPr>
              <a:lstStyle/>
              <a:p>
                <a:r>
                  <a:rPr lang="en-US" b="1" dirty="0"/>
                  <a:t>A “gridlock" equilibrium</a:t>
                </a:r>
                <a:r>
                  <a:rPr lang="en-US" dirty="0"/>
                  <a:t>: discard communications and never commit</a:t>
                </a:r>
              </a:p>
              <a:p>
                <a:r>
                  <a:rPr lang="en-US" b="1" dirty="0"/>
                  <a:t>Interval-</a:t>
                </a:r>
                <a14:m>
                  <m:oMath xmlns:m="http://schemas.openxmlformats.org/officeDocument/2006/math">
                    <m:sSup>
                      <m:sSupPr>
                        <m:ctrlPr>
                          <a:rPr lang="en-US" b="1" i="1">
                            <a:latin typeface="Cambria Math" panose="02040503050406030204" pitchFamily="18" charset="0"/>
                          </a:rPr>
                        </m:ctrlPr>
                      </m:sSupPr>
                      <m:e>
                        <m:r>
                          <a:rPr lang="en-US" b="1">
                            <a:latin typeface="Cambria Math" panose="02040503050406030204" pitchFamily="18" charset="0"/>
                          </a:rPr>
                          <m:t>𝑬</m:t>
                        </m:r>
                      </m:e>
                      <m:sup>
                        <m:r>
                          <a:rPr lang="en-US" b="1">
                            <a:latin typeface="Cambria Math" panose="02040503050406030204" pitchFamily="18" charset="0"/>
                          </a:rPr>
                          <m:t>𝟎</m:t>
                        </m:r>
                      </m:sup>
                    </m:sSup>
                  </m:oMath>
                </a14:m>
                <a:r>
                  <a:rPr lang="en-US" b="1" dirty="0"/>
                  <a:t>-equilibria </a:t>
                </a:r>
                <a:r>
                  <a:rPr lang="en-US" dirty="0"/>
                  <a:t>indexed by </a:t>
                </a:r>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∈(0,1]</m:t>
                    </m:r>
                  </m:oMath>
                </a14:m>
                <a:r>
                  <a:rPr lang="en-US" dirty="0"/>
                  <a:t> when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𝑓</m:t>
                        </m:r>
                      </m:e>
                    </m:d>
                    <m:r>
                      <a:rPr lang="en-US" i="1">
                        <a:latin typeface="Cambria Math" panose="02040503050406030204" pitchFamily="18" charset="0"/>
                      </a:rPr>
                      <m:t>𝑅</m:t>
                    </m:r>
                    <m:r>
                      <a:rPr lang="en-US" i="1">
                        <a:latin typeface="Cambria Math" panose="02040503050406030204" pitchFamily="18" charset="0"/>
                      </a:rPr>
                      <m:t>≥</m:t>
                    </m:r>
                    <m:r>
                      <a:rPr lang="en-US" i="1">
                        <a:latin typeface="Cambria Math" panose="02040503050406030204" pitchFamily="18" charset="0"/>
                      </a:rPr>
                      <m:t>𝑓𝑐</m:t>
                    </m:r>
                  </m:oMath>
                </a14:m>
                <a:r>
                  <a:rPr lang="en-US" dirty="0"/>
                  <a:t>:</a:t>
                </a:r>
              </a:p>
              <a:p>
                <a:pPr lvl="1"/>
                <a:r>
                  <a:rPr lang="en-US" dirty="0"/>
                  <a:t>A rational leader sends message to each backup with prob. </a:t>
                </a:r>
                <a14:m>
                  <m:oMath xmlns:m="http://schemas.openxmlformats.org/officeDocument/2006/math">
                    <m:r>
                      <a:rPr lang="en-US" i="1">
                        <a:solidFill>
                          <a:srgbClr val="FF0000"/>
                        </a:solidFill>
                        <a:latin typeface="Cambria Math" panose="02040503050406030204" pitchFamily="18" charset="0"/>
                      </a:rPr>
                      <m:t>𝑝</m:t>
                    </m:r>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𝑓𝑐</m:t>
                        </m:r>
                      </m:num>
                      <m:den>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𝑛</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𝑓</m:t>
                            </m:r>
                          </m:e>
                        </m:d>
                        <m:r>
                          <a:rPr lang="en-US" i="1">
                            <a:solidFill>
                              <a:srgbClr val="FF0000"/>
                            </a:solidFill>
                            <a:latin typeface="Cambria Math" panose="02040503050406030204" pitchFamily="18" charset="0"/>
                          </a:rPr>
                          <m:t>𝑅</m:t>
                        </m:r>
                      </m:den>
                    </m:f>
                    <m:r>
                      <m:rPr>
                        <m:nor/>
                      </m:rPr>
                      <a:rPr lang="en-US" dirty="0">
                        <a:solidFill>
                          <a:srgbClr val="FF0000"/>
                        </a:solidFill>
                      </a:rPr>
                      <m:t>, 1−</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𝑓𝑐</m:t>
                        </m:r>
                      </m:num>
                      <m:den>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𝑛</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𝑓</m:t>
                            </m:r>
                          </m:e>
                        </m:d>
                        <m:r>
                          <a:rPr lang="en-US" i="1">
                            <a:solidFill>
                              <a:srgbClr val="FF0000"/>
                            </a:solidFill>
                            <a:latin typeface="Cambria Math" panose="02040503050406030204" pitchFamily="18" charset="0"/>
                          </a:rPr>
                          <m:t>𝑅</m:t>
                        </m:r>
                      </m:den>
                    </m:f>
                    <m:r>
                      <m:rPr>
                        <m:nor/>
                      </m:rPr>
                      <a:rPr lang="en-US" dirty="0">
                        <a:solidFill>
                          <a:srgbClr val="FF0000"/>
                        </a:solidFill>
                      </a:rPr>
                      <m:t>]</m:t>
                    </m:r>
                  </m:oMath>
                </a14:m>
                <a:r>
                  <a:rPr lang="en-US" dirty="0"/>
                  <a:t>;     </a:t>
                </a:r>
              </a:p>
              <a:p>
                <a:pPr lvl="1"/>
                <a:r>
                  <a:rPr lang="en-US" dirty="0"/>
                  <a:t>A rational backup forwards message (if received) with prob. </a:t>
                </a:r>
                <a14:m>
                  <m:oMath xmlns:m="http://schemas.openxmlformats.org/officeDocument/2006/math">
                    <m:r>
                      <a:rPr lang="en-US" i="1">
                        <a:latin typeface="Cambria Math" panose="02040503050406030204" pitchFamily="18" charset="0"/>
                      </a:rPr>
                      <m:t>𝑞</m:t>
                    </m:r>
                    <m:r>
                      <a:rPr lang="en-US" i="1">
                        <a:latin typeface="Cambria Math" panose="02040503050406030204" pitchFamily="18" charset="0"/>
                      </a:rPr>
                      <m:t>∈(0,1]</m:t>
                    </m:r>
                  </m:oMath>
                </a14:m>
                <a:r>
                  <a:rPr lang="en-US" dirty="0"/>
                  <a:t>; </a:t>
                </a:r>
              </a:p>
              <a:p>
                <a:pPr lvl="1"/>
                <a:r>
                  <a:rPr lang="en-US" dirty="0"/>
                  <a:t>A rational backup commits </a:t>
                </a:r>
                <a:r>
                  <a:rPr lang="en-US" i="1" dirty="0" err="1"/>
                  <a:t>iff</a:t>
                </a:r>
                <a:r>
                  <a:rPr lang="en-US" dirty="0"/>
                  <a:t> receiving </a:t>
                </a:r>
                <a14:m>
                  <m:oMath xmlns:m="http://schemas.openxmlformats.org/officeDocument/2006/math">
                    <m:r>
                      <a:rPr lang="en-US" i="1">
                        <a:latin typeface="Cambria Math" panose="02040503050406030204" pitchFamily="18" charset="0"/>
                      </a:rPr>
                      <m:t>𝑘</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𝑓</m:t>
                        </m:r>
                      </m:e>
                    </m:d>
                    <m:r>
                      <a:rPr lang="en-US" i="1">
                        <a:latin typeface="Cambria Math" panose="02040503050406030204" pitchFamily="18" charset="0"/>
                      </a:rPr>
                      <m:t>𝑝𝑞</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𝑓</m:t>
                        </m:r>
                      </m:e>
                    </m:d>
                    <m:r>
                      <a:rPr lang="en-US" i="1">
                        <a:latin typeface="Cambria Math" panose="02040503050406030204" pitchFamily="18" charset="0"/>
                      </a:rPr>
                      <m:t>𝑝𝑞</m:t>
                    </m:r>
                    <m:r>
                      <a:rPr lang="en-US" i="1">
                        <a:latin typeface="Cambria Math" panose="02040503050406030204" pitchFamily="18" charset="0"/>
                      </a:rPr>
                      <m:t>+</m:t>
                    </m:r>
                    <m:r>
                      <a:rPr lang="en-US" i="1">
                        <a:latin typeface="Cambria Math" panose="02040503050406030204" pitchFamily="18" charset="0"/>
                      </a:rPr>
                      <m:t>𝑓𝑝</m:t>
                    </m:r>
                    <m:r>
                      <a:rPr lang="en-US" i="1">
                        <a:latin typeface="Cambria Math" panose="02040503050406030204" pitchFamily="18" charset="0"/>
                      </a:rPr>
                      <m:t>]</m:t>
                    </m:r>
                  </m:oMath>
                </a14:m>
                <a:r>
                  <a:rPr lang="en-US" dirty="0"/>
                  <a:t> messages, receiving from the leader or not, i.e. </a:t>
                </a:r>
                <a14:m>
                  <m:oMath xmlns:m="http://schemas.openxmlformats.org/officeDocument/2006/math">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𝐸</m:t>
                        </m:r>
                      </m:e>
                      <m:sup>
                        <m:r>
                          <a:rPr lang="en-US" b="0" i="1" smtClean="0">
                            <a:solidFill>
                              <a:srgbClr val="FF0000"/>
                            </a:solidFill>
                            <a:latin typeface="Cambria Math" panose="02040503050406030204" pitchFamily="18" charset="0"/>
                          </a:rPr>
                          <m:t>0</m:t>
                        </m:r>
                      </m:sup>
                    </m:sSup>
                    <m:r>
                      <a:rPr lang="en-US" b="0" i="1" smtClean="0">
                        <a:solidFill>
                          <a:srgbClr val="FF0000"/>
                        </a:solidFill>
                        <a:latin typeface="Cambria Math" panose="02040503050406030204" pitchFamily="18" charset="0"/>
                      </a:rPr>
                      <m:t>=</m:t>
                    </m:r>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𝐸</m:t>
                        </m:r>
                      </m:e>
                      <m:sup>
                        <m:r>
                          <a:rPr lang="en-US" b="0" i="1" smtClean="0">
                            <a:solidFill>
                              <a:srgbClr val="FF0000"/>
                            </a:solidFill>
                            <a:latin typeface="Cambria Math" panose="02040503050406030204" pitchFamily="18" charset="0"/>
                          </a:rPr>
                          <m:t>1</m:t>
                        </m:r>
                      </m:sup>
                    </m:sSup>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𝑛</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𝑓</m:t>
                        </m:r>
                      </m:e>
                    </m:d>
                    <m:r>
                      <a:rPr lang="en-US" i="1">
                        <a:solidFill>
                          <a:srgbClr val="FF0000"/>
                        </a:solidFill>
                        <a:latin typeface="Cambria Math" panose="02040503050406030204" pitchFamily="18" charset="0"/>
                      </a:rPr>
                      <m:t>𝑝𝑞</m:t>
                    </m:r>
                    <m:r>
                      <a:rPr lang="en-US" i="1">
                        <a:solidFill>
                          <a:srgbClr val="FF0000"/>
                        </a:solidFill>
                        <a:latin typeface="Cambria Math" panose="02040503050406030204" pitchFamily="18" charset="0"/>
                      </a:rPr>
                      <m:t>,</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𝑛</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𝑓</m:t>
                        </m:r>
                      </m:e>
                    </m:d>
                    <m:r>
                      <a:rPr lang="en-US" i="1">
                        <a:solidFill>
                          <a:srgbClr val="FF0000"/>
                        </a:solidFill>
                        <a:latin typeface="Cambria Math" panose="02040503050406030204" pitchFamily="18" charset="0"/>
                      </a:rPr>
                      <m:t>𝑝𝑞</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𝑓𝑝</m:t>
                    </m:r>
                    <m:r>
                      <a:rPr lang="en-US" i="1">
                        <a:solidFill>
                          <a:srgbClr val="FF0000"/>
                        </a:solidFill>
                        <a:latin typeface="Cambria Math" panose="02040503050406030204" pitchFamily="18" charset="0"/>
                      </a:rPr>
                      <m:t>]</m:t>
                    </m:r>
                  </m:oMath>
                </a14:m>
                <a:endParaRPr lang="en-US" dirty="0"/>
              </a:p>
              <a:p>
                <a:pPr marL="171450" lvl="1">
                  <a:spcBef>
                    <a:spcPts val="750"/>
                  </a:spcBef>
                </a:pPr>
                <a:r>
                  <a:rPr lang="en-US" sz="2100" b="1" dirty="0"/>
                  <a:t>Singleton-</a:t>
                </a:r>
                <a14:m>
                  <m:oMath xmlns:m="http://schemas.openxmlformats.org/officeDocument/2006/math">
                    <m:sSup>
                      <m:sSupPr>
                        <m:ctrlPr>
                          <a:rPr lang="en-US" sz="2100" b="1" i="1">
                            <a:latin typeface="Cambria Math" panose="02040503050406030204" pitchFamily="18" charset="0"/>
                          </a:rPr>
                        </m:ctrlPr>
                      </m:sSupPr>
                      <m:e>
                        <m:r>
                          <a:rPr lang="en-US" sz="2100" b="1" i="1">
                            <a:latin typeface="Cambria Math" panose="02040503050406030204" pitchFamily="18" charset="0"/>
                          </a:rPr>
                          <m:t>𝑬</m:t>
                        </m:r>
                      </m:e>
                      <m:sup>
                        <m:r>
                          <a:rPr lang="en-US" sz="2100" b="1">
                            <a:latin typeface="Cambria Math" panose="02040503050406030204" pitchFamily="18" charset="0"/>
                          </a:rPr>
                          <m:t>𝟎</m:t>
                        </m:r>
                      </m:sup>
                    </m:sSup>
                  </m:oMath>
                </a14:m>
                <a:r>
                  <a:rPr lang="en-US" sz="2100" b="1" dirty="0"/>
                  <a:t>-equilibria</a:t>
                </a:r>
                <a:r>
                  <a:rPr lang="en-US" sz="2100" dirty="0"/>
                  <a:t> indexed by </a:t>
                </a:r>
                <a14:m>
                  <m:oMath xmlns:m="http://schemas.openxmlformats.org/officeDocument/2006/math">
                    <m:r>
                      <a:rPr lang="en-US" sz="2100" i="1">
                        <a:latin typeface="Cambria Math" panose="02040503050406030204" pitchFamily="18" charset="0"/>
                      </a:rPr>
                      <m:t>𝑞</m:t>
                    </m:r>
                    <m:r>
                      <a:rPr lang="en-US" sz="2100">
                        <a:latin typeface="Cambria Math" panose="02040503050406030204" pitchFamily="18" charset="0"/>
                      </a:rPr>
                      <m:t>∈(0,1]</m:t>
                    </m:r>
                  </m:oMath>
                </a14:m>
                <a:r>
                  <a:rPr lang="en-US" sz="2100" dirty="0"/>
                  <a:t> when </a:t>
                </a:r>
                <a14:m>
                  <m:oMath xmlns:m="http://schemas.openxmlformats.org/officeDocument/2006/math">
                    <m:d>
                      <m:dPr>
                        <m:ctrlPr>
                          <a:rPr lang="en-US" sz="2100" i="1">
                            <a:latin typeface="Cambria Math" panose="02040503050406030204" pitchFamily="18" charset="0"/>
                          </a:rPr>
                        </m:ctrlPr>
                      </m:dPr>
                      <m:e>
                        <m:r>
                          <a:rPr lang="en-US" sz="2100" i="1">
                            <a:latin typeface="Cambria Math" panose="02040503050406030204" pitchFamily="18" charset="0"/>
                          </a:rPr>
                          <m:t>𝑛</m:t>
                        </m:r>
                        <m:r>
                          <a:rPr lang="en-US" sz="2100" i="1">
                            <a:latin typeface="Cambria Math" panose="02040503050406030204" pitchFamily="18" charset="0"/>
                          </a:rPr>
                          <m:t>−</m:t>
                        </m:r>
                        <m:r>
                          <a:rPr lang="en-US" sz="2100" i="1">
                            <a:latin typeface="Cambria Math" panose="02040503050406030204" pitchFamily="18" charset="0"/>
                          </a:rPr>
                          <m:t>𝑓</m:t>
                        </m:r>
                      </m:e>
                    </m:d>
                    <m:r>
                      <a:rPr lang="en-US" sz="2100" i="1">
                        <a:latin typeface="Cambria Math" panose="02040503050406030204" pitchFamily="18" charset="0"/>
                      </a:rPr>
                      <m:t>𝑅</m:t>
                    </m:r>
                    <m:r>
                      <a:rPr lang="en-US" sz="2100" i="1">
                        <a:latin typeface="Cambria Math" panose="02040503050406030204" pitchFamily="18" charset="0"/>
                      </a:rPr>
                      <m:t>≥</m:t>
                    </m:r>
                    <m:r>
                      <a:rPr lang="en-US" sz="2100" i="1">
                        <a:latin typeface="Cambria Math" panose="02040503050406030204" pitchFamily="18" charset="0"/>
                      </a:rPr>
                      <m:t>𝑓𝑐</m:t>
                    </m:r>
                  </m:oMath>
                </a14:m>
                <a:r>
                  <a:rPr lang="en-US" sz="2100" dirty="0"/>
                  <a:t>:</a:t>
                </a:r>
              </a:p>
              <a:p>
                <a:pPr lvl="1"/>
                <a:r>
                  <a:rPr lang="en-US" dirty="0"/>
                  <a:t>A rational leader sends message to each backup with </a:t>
                </a:r>
                <a14:m>
                  <m:oMath xmlns:m="http://schemas.openxmlformats.org/officeDocument/2006/math">
                    <m:r>
                      <a:rPr lang="en-US" b="0" i="1" smtClean="0">
                        <a:solidFill>
                          <a:srgbClr val="FF0000"/>
                        </a:solidFill>
                        <a:latin typeface="Cambria Math" panose="02040503050406030204" pitchFamily="18" charset="0"/>
                      </a:rPr>
                      <m:t>𝑝</m:t>
                    </m:r>
                    <m:r>
                      <a:rPr lang="en-US" b="0" i="1" smtClean="0">
                        <a:solidFill>
                          <a:srgbClr val="FF0000"/>
                        </a:solidFill>
                        <a:latin typeface="Cambria Math" panose="02040503050406030204" pitchFamily="18" charset="0"/>
                      </a:rPr>
                      <m:t>=1</m:t>
                    </m:r>
                  </m:oMath>
                </a14:m>
                <a:r>
                  <a:rPr lang="en-US" dirty="0"/>
                  <a:t>;</a:t>
                </a:r>
              </a:p>
              <a:p>
                <a:pPr lvl="1"/>
                <a:r>
                  <a:rPr lang="en-US" dirty="0"/>
                  <a:t>A rational backup forwards message (if received) with prob.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d>
                      <m:dPr>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oMath>
                </a14:m>
                <a:r>
                  <a:rPr lang="en-US" dirty="0"/>
                  <a:t>; </a:t>
                </a:r>
              </a:p>
              <a:p>
                <a:pPr lvl="1"/>
                <a:r>
                  <a:rPr lang="en-US" dirty="0"/>
                  <a:t>A rational backup commits </a:t>
                </a:r>
                <a:r>
                  <a:rPr lang="en-US" i="1" dirty="0" err="1"/>
                  <a:t>iff</a:t>
                </a:r>
                <a:r>
                  <a:rPr lang="en-US" dirty="0"/>
                  <a:t> receiving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𝑓</m:t>
                        </m:r>
                      </m:e>
                    </m:d>
                    <m:r>
                      <a:rPr lang="en-US" b="0" i="1" smtClean="0">
                        <a:latin typeface="Cambria Math" panose="02040503050406030204" pitchFamily="18" charset="0"/>
                      </a:rPr>
                      <m:t>𝑞</m:t>
                    </m:r>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𝑓</m:t>
                        </m:r>
                      </m:e>
                    </m:d>
                    <m:r>
                      <a:rPr lang="en-US" i="1">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oMath>
                </a14:m>
                <a:r>
                  <a:rPr lang="en-US" dirty="0"/>
                  <a:t> messages, with one from the leader </a:t>
                </a:r>
                <a:r>
                  <a:rPr lang="en-US" dirty="0">
                    <a:solidFill>
                      <a:schemeClr val="tx1">
                        <a:lumMod val="95000"/>
                        <a:lumOff val="5000"/>
                      </a:schemeClr>
                    </a:solidFill>
                  </a:rPr>
                  <a:t>or </a:t>
                </a:r>
                <a14:m>
                  <m:oMath xmlns:m="http://schemas.openxmlformats.org/officeDocument/2006/math">
                    <m:d>
                      <m:dPr>
                        <m:ctrlPr>
                          <a:rPr lang="en-US" i="1">
                            <a:solidFill>
                              <a:schemeClr val="tx1">
                                <a:lumMod val="95000"/>
                                <a:lumOff val="5000"/>
                              </a:schemeClr>
                            </a:solidFill>
                            <a:latin typeface="Cambria Math" panose="02040503050406030204" pitchFamily="18" charset="0"/>
                          </a:rPr>
                        </m:ctrlPr>
                      </m:dPr>
                      <m:e>
                        <m:r>
                          <a:rPr lang="en-US" i="1">
                            <a:solidFill>
                              <a:schemeClr val="tx1">
                                <a:lumMod val="95000"/>
                                <a:lumOff val="5000"/>
                              </a:schemeClr>
                            </a:solidFill>
                            <a:latin typeface="Cambria Math" panose="02040503050406030204" pitchFamily="18" charset="0"/>
                          </a:rPr>
                          <m:t>𝑛</m:t>
                        </m:r>
                        <m:r>
                          <a:rPr lang="en-US" i="1">
                            <a:solidFill>
                              <a:schemeClr val="tx1">
                                <a:lumMod val="95000"/>
                                <a:lumOff val="5000"/>
                              </a:schemeClr>
                            </a:solidFill>
                            <a:latin typeface="Cambria Math" panose="02040503050406030204" pitchFamily="18" charset="0"/>
                          </a:rPr>
                          <m:t>−</m:t>
                        </m:r>
                        <m:r>
                          <a:rPr lang="en-US" i="1">
                            <a:solidFill>
                              <a:schemeClr val="tx1">
                                <a:lumMod val="95000"/>
                                <a:lumOff val="5000"/>
                              </a:schemeClr>
                            </a:solidFill>
                            <a:latin typeface="Cambria Math" panose="02040503050406030204" pitchFamily="18" charset="0"/>
                          </a:rPr>
                          <m:t>𝑓</m:t>
                        </m:r>
                      </m:e>
                    </m:d>
                    <m:r>
                      <a:rPr lang="en-US" i="1">
                        <a:solidFill>
                          <a:schemeClr val="tx1">
                            <a:lumMod val="95000"/>
                            <a:lumOff val="5000"/>
                          </a:schemeClr>
                        </a:solidFill>
                        <a:latin typeface="Cambria Math" panose="02040503050406030204" pitchFamily="18" charset="0"/>
                      </a:rPr>
                      <m:t>𝑞</m:t>
                    </m:r>
                    <m:r>
                      <a:rPr lang="en-US" i="1">
                        <a:solidFill>
                          <a:schemeClr val="tx1">
                            <a:lumMod val="95000"/>
                            <a:lumOff val="5000"/>
                          </a:schemeClr>
                        </a:solidFill>
                        <a:latin typeface="Cambria Math" panose="02040503050406030204" pitchFamily="18" charset="0"/>
                      </a:rPr>
                      <m:t>+</m:t>
                    </m:r>
                    <m:r>
                      <a:rPr lang="en-US" i="1">
                        <a:solidFill>
                          <a:schemeClr val="tx1">
                            <a:lumMod val="95000"/>
                            <a:lumOff val="5000"/>
                          </a:schemeClr>
                        </a:solidFill>
                        <a:latin typeface="Cambria Math" panose="02040503050406030204" pitchFamily="18" charset="0"/>
                      </a:rPr>
                      <m:t>𝑓</m:t>
                    </m:r>
                    <m:r>
                      <a:rPr lang="en-US" i="1">
                        <a:solidFill>
                          <a:schemeClr val="tx1">
                            <a:lumMod val="95000"/>
                            <a:lumOff val="5000"/>
                          </a:schemeClr>
                        </a:solidFill>
                        <a:latin typeface="Cambria Math" panose="02040503050406030204" pitchFamily="18" charset="0"/>
                      </a:rPr>
                      <m:t> </m:t>
                    </m:r>
                  </m:oMath>
                </a14:m>
                <a:r>
                  <a:rPr lang="en-US" dirty="0">
                    <a:solidFill>
                      <a:schemeClr val="tx1">
                        <a:lumMod val="95000"/>
                        <a:lumOff val="5000"/>
                      </a:schemeClr>
                    </a:solidFill>
                  </a:rPr>
                  <a:t>messages without any from the leader</a:t>
                </a:r>
                <a:r>
                  <a:rPr lang="en-US" dirty="0"/>
                  <a:t>, i.e. </a:t>
                </a:r>
                <a14:m>
                  <m:oMath xmlns:m="http://schemas.openxmlformats.org/officeDocument/2006/math">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𝐸</m:t>
                        </m:r>
                      </m:e>
                      <m:sup>
                        <m:r>
                          <a:rPr lang="en-US" i="1">
                            <a:solidFill>
                              <a:srgbClr val="FF0000"/>
                            </a:solidFill>
                            <a:latin typeface="Cambria Math" panose="02040503050406030204" pitchFamily="18" charset="0"/>
                          </a:rPr>
                          <m:t>1</m:t>
                        </m:r>
                      </m:sup>
                    </m:sSup>
                    <m:r>
                      <a:rPr lang="en-US" i="1">
                        <a:solidFill>
                          <a:srgbClr val="FF0000"/>
                        </a:solidFill>
                        <a:latin typeface="Cambria Math" panose="02040503050406030204" pitchFamily="18" charset="0"/>
                      </a:rPr>
                      <m:t>=</m:t>
                    </m:r>
                    <m:d>
                      <m:dPr>
                        <m:begChr m:val="["/>
                        <m:endChr m:val="]"/>
                        <m:ctrlPr>
                          <a:rPr lang="en-US" i="1">
                            <a:solidFill>
                              <a:srgbClr val="FF0000"/>
                            </a:solidFill>
                            <a:latin typeface="Cambria Math" panose="02040503050406030204" pitchFamily="18" charset="0"/>
                          </a:rPr>
                        </m:ctrlPr>
                      </m:dPr>
                      <m:e>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𝑛</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𝑓</m:t>
                            </m:r>
                          </m:e>
                        </m:d>
                        <m:r>
                          <a:rPr lang="en-US" i="1">
                            <a:solidFill>
                              <a:srgbClr val="FF0000"/>
                            </a:solidFill>
                            <a:latin typeface="Cambria Math" panose="02040503050406030204" pitchFamily="18" charset="0"/>
                          </a:rPr>
                          <m:t>𝑞</m:t>
                        </m:r>
                        <m:r>
                          <a:rPr lang="en-US" i="1">
                            <a:solidFill>
                              <a:srgbClr val="FF0000"/>
                            </a:solidFill>
                            <a:latin typeface="Cambria Math" panose="02040503050406030204" pitchFamily="18" charset="0"/>
                          </a:rPr>
                          <m:t>,</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𝑛</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𝑓</m:t>
                            </m:r>
                          </m:e>
                        </m:d>
                        <m:r>
                          <a:rPr lang="en-US" i="1">
                            <a:solidFill>
                              <a:srgbClr val="FF0000"/>
                            </a:solidFill>
                            <a:latin typeface="Cambria Math" panose="02040503050406030204" pitchFamily="18" charset="0"/>
                          </a:rPr>
                          <m:t>𝑞</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𝑓</m:t>
                        </m:r>
                      </m:e>
                    </m:d>
                  </m:oMath>
                </a14:m>
                <a:r>
                  <a:rPr lang="en-US" dirty="0"/>
                  <a:t> and </a:t>
                </a:r>
                <a14:m>
                  <m:oMath xmlns:m="http://schemas.openxmlformats.org/officeDocument/2006/math">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𝐸</m:t>
                        </m:r>
                      </m:e>
                      <m:sup>
                        <m:r>
                          <a:rPr lang="en-US" i="1">
                            <a:solidFill>
                              <a:srgbClr val="FF0000"/>
                            </a:solidFill>
                            <a:latin typeface="Cambria Math" panose="02040503050406030204" pitchFamily="18" charset="0"/>
                          </a:rPr>
                          <m:t>0</m:t>
                        </m:r>
                      </m:sup>
                    </m:sSup>
                    <m:r>
                      <a:rPr lang="en-US" i="1">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m:t>
                    </m:r>
                    <m:d>
                      <m:dPr>
                        <m:ctrlPr>
                          <a:rPr lang="en-US" i="1" smtClean="0">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𝑛</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𝑓</m:t>
                        </m:r>
                      </m:e>
                    </m:d>
                    <m:r>
                      <a:rPr lang="en-US" i="1">
                        <a:solidFill>
                          <a:srgbClr val="FF0000"/>
                        </a:solidFill>
                        <a:latin typeface="Cambria Math" panose="02040503050406030204" pitchFamily="18" charset="0"/>
                      </a:rPr>
                      <m:t>𝑞</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𝑓</m:t>
                    </m:r>
                    <m:r>
                      <a:rPr lang="en-US" b="0" i="1" smtClean="0">
                        <a:solidFill>
                          <a:srgbClr val="FF0000"/>
                        </a:solidFill>
                        <a:latin typeface="Cambria Math" panose="02040503050406030204" pitchFamily="18" charset="0"/>
                      </a:rPr>
                      <m:t>}</m:t>
                    </m:r>
                  </m:oMath>
                </a14:m>
                <a:r>
                  <a:rPr lang="en-US" dirty="0"/>
                  <a:t>.</a:t>
                </a:r>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04949" y="1851421"/>
                <a:ext cx="8464732" cy="4087607"/>
              </a:xfrm>
              <a:blipFill>
                <a:blip r:embed="rId2"/>
                <a:stretch>
                  <a:fillRect l="-720" t="-2388" r="-3528"/>
                </a:stretch>
              </a:blipFill>
            </p:spPr>
            <p:txBody>
              <a:bodyPr/>
              <a:lstStyle/>
              <a:p>
                <a:r>
                  <a:rPr lang="en-US">
                    <a:noFill/>
                  </a:rPr>
                  <a:t> </a:t>
                </a:r>
              </a:p>
            </p:txBody>
          </p:sp>
        </mc:Fallback>
      </mc:AlternateContent>
    </p:spTree>
    <p:extLst>
      <p:ext uri="{BB962C8B-B14F-4D97-AF65-F5344CB8AC3E}">
        <p14:creationId xmlns:p14="http://schemas.microsoft.com/office/powerpoint/2010/main" val="30212386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Message losses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28650" y="2226469"/>
                <a:ext cx="8036027" cy="3263504"/>
              </a:xfrm>
            </p:spPr>
            <p:txBody>
              <a:bodyPr>
                <a:normAutofit/>
              </a:bodyPr>
              <a:lstStyle/>
              <a:p>
                <a:r>
                  <a:rPr lang="en-US" dirty="0"/>
                  <a:t>All messages sent are delivered with prob. 𝛼 &lt; 1</a:t>
                </a:r>
              </a:p>
              <a:p>
                <a:r>
                  <a:rPr lang="en-US" dirty="0"/>
                  <a:t>A “gridlock” equilibrium still exists</a:t>
                </a:r>
              </a:p>
              <a:p>
                <a:r>
                  <a:rPr lang="en-US" dirty="0"/>
                  <a:t>Singleton-</a:t>
                </a:r>
                <a14:m>
                  <m:oMath xmlns:m="http://schemas.openxmlformats.org/officeDocument/2006/math">
                    <m:sSup>
                      <m:sSupPr>
                        <m:ctrlPr>
                          <a:rPr lang="en-US" i="1" smtClean="0">
                            <a:latin typeface="Cambria Math" panose="02040503050406030204" pitchFamily="18" charset="0"/>
                          </a:rPr>
                        </m:ctrlPr>
                      </m:sSupPr>
                      <m:e>
                        <m:r>
                          <a:rPr lang="en-US" b="0" i="1">
                            <a:latin typeface="Cambria Math" panose="02040503050406030204" pitchFamily="18" charset="0"/>
                          </a:rPr>
                          <m:t>𝐸</m:t>
                        </m:r>
                      </m:e>
                      <m:sup>
                        <m:r>
                          <a:rPr lang="en-US" b="0" i="0" smtClean="0">
                            <a:latin typeface="Cambria Math" panose="02040503050406030204" pitchFamily="18" charset="0"/>
                          </a:rPr>
                          <m:t>0</m:t>
                        </m:r>
                      </m:sup>
                    </m:sSup>
                  </m:oMath>
                </a14:m>
                <a:r>
                  <a:rPr lang="en-US" dirty="0"/>
                  <a:t>-equilibria no longer exist</a:t>
                </a:r>
              </a:p>
              <a:p>
                <a:r>
                  <a:rPr lang="en-US" dirty="0"/>
                  <a:t>Interval-</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𝐸</m:t>
                        </m:r>
                      </m:e>
                      <m:sup>
                        <m:r>
                          <a:rPr lang="en-US">
                            <a:latin typeface="Cambria Math" panose="02040503050406030204" pitchFamily="18" charset="0"/>
                          </a:rPr>
                          <m:t>0</m:t>
                        </m:r>
                      </m:sup>
                    </m:sSup>
                  </m:oMath>
                </a14:m>
                <a:r>
                  <a:rPr lang="en-US" dirty="0"/>
                  <a:t>-equilibria require higher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a:t> to sustain for small </a:t>
                </a:r>
                <a14:m>
                  <m:oMath xmlns:m="http://schemas.openxmlformats.org/officeDocument/2006/math">
                    <m:r>
                      <a:rPr lang="en-US" b="0" i="1" smtClean="0">
                        <a:latin typeface="Cambria Math" panose="02040503050406030204" pitchFamily="18" charset="0"/>
                      </a:rPr>
                      <m:t>𝛼</m:t>
                    </m:r>
                  </m:oMath>
                </a14:m>
                <a:endParaRPr lang="en-US" dirty="0"/>
              </a:p>
              <a:p>
                <a:r>
                  <a:rPr lang="en-US" dirty="0">
                    <a:solidFill>
                      <a:schemeClr val="bg2">
                        <a:lumMod val="75000"/>
                      </a:schemeClr>
                    </a:solidFill>
                  </a:rPr>
                  <a:t>Supporting </a:t>
                </a:r>
                <a14:m>
                  <m:oMath xmlns:m="http://schemas.openxmlformats.org/officeDocument/2006/math">
                    <m:r>
                      <a:rPr lang="en-US" b="0" i="1" smtClean="0">
                        <a:solidFill>
                          <a:schemeClr val="bg2">
                            <a:lumMod val="75000"/>
                          </a:schemeClr>
                        </a:solidFill>
                        <a:latin typeface="Cambria Math" panose="02040503050406030204" pitchFamily="18" charset="0"/>
                      </a:rPr>
                      <m:t>𝑅</m:t>
                    </m:r>
                    <m:r>
                      <a:rPr lang="en-US" b="0" i="1" smtClean="0">
                        <a:solidFill>
                          <a:schemeClr val="bg2">
                            <a:lumMod val="75000"/>
                          </a:schemeClr>
                        </a:solidFill>
                        <a:latin typeface="Cambria Math" panose="02040503050406030204" pitchFamily="18" charset="0"/>
                      </a:rPr>
                      <m:t>/</m:t>
                    </m:r>
                    <m:r>
                      <a:rPr lang="en-US" b="0" i="1" smtClean="0">
                        <a:solidFill>
                          <a:schemeClr val="bg2">
                            <a:lumMod val="75000"/>
                          </a:schemeClr>
                        </a:solidFill>
                        <a:latin typeface="Cambria Math" panose="02040503050406030204" pitchFamily="18" charset="0"/>
                      </a:rPr>
                      <m:t>𝑐</m:t>
                    </m:r>
                  </m:oMath>
                </a14:m>
                <a:r>
                  <a:rPr lang="en-US" dirty="0">
                    <a:solidFill>
                      <a:schemeClr val="bg2">
                        <a:lumMod val="75000"/>
                      </a:schemeClr>
                    </a:solidFill>
                  </a:rPr>
                  <a:t> regions expands as message loss prob. </a:t>
                </a:r>
                <a14:m>
                  <m:oMath xmlns:m="http://schemas.openxmlformats.org/officeDocument/2006/math">
                    <m:r>
                      <a:rPr lang="en-US" i="1">
                        <a:solidFill>
                          <a:schemeClr val="bg2">
                            <a:lumMod val="75000"/>
                          </a:schemeClr>
                        </a:solidFill>
                        <a:latin typeface="Cambria Math" panose="02040503050406030204" pitchFamily="18" charset="0"/>
                      </a:rPr>
                      <m:t>𝛼</m:t>
                    </m:r>
                    <m:r>
                      <a:rPr lang="en-US" i="1">
                        <a:solidFill>
                          <a:schemeClr val="bg2">
                            <a:lumMod val="75000"/>
                          </a:schemeClr>
                        </a:solidFill>
                        <a:latin typeface="Cambria Math" panose="02040503050406030204" pitchFamily="18" charset="0"/>
                      </a:rPr>
                      <m:t> </m:t>
                    </m:r>
                  </m:oMath>
                </a14:m>
                <a:r>
                  <a:rPr lang="en-US" dirty="0">
                    <a:solidFill>
                      <a:schemeClr val="bg2">
                        <a:lumMod val="75000"/>
                      </a:schemeClr>
                    </a:solidFill>
                  </a:rPr>
                  <a:t>decreases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28650" y="2226469"/>
                <a:ext cx="8036027" cy="3263504"/>
              </a:xfrm>
              <a:blipFill>
                <a:blip r:embed="rId2"/>
                <a:stretch>
                  <a:fillRect l="-759" t="-2425"/>
                </a:stretch>
              </a:blipFill>
            </p:spPr>
            <p:txBody>
              <a:bodyPr/>
              <a:lstStyle/>
              <a:p>
                <a:r>
                  <a:rPr lang="en-US">
                    <a:noFill/>
                  </a:rPr>
                  <a:t> </a:t>
                </a:r>
              </a:p>
            </p:txBody>
          </p:sp>
        </mc:Fallback>
      </mc:AlternateContent>
    </p:spTree>
    <p:extLst>
      <p:ext uri="{BB962C8B-B14F-4D97-AF65-F5344CB8AC3E}">
        <p14:creationId xmlns:p14="http://schemas.microsoft.com/office/powerpoint/2010/main" val="15698655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E2794-73CD-E643-975F-F35FB97CD8FB}"/>
              </a:ext>
            </a:extLst>
          </p:cNvPr>
          <p:cNvSpPr>
            <a:spLocks noGrp="1"/>
          </p:cNvSpPr>
          <p:nvPr>
            <p:ph type="title"/>
          </p:nvPr>
        </p:nvSpPr>
        <p:spPr/>
        <p:txBody>
          <a:bodyPr/>
          <a:lstStyle/>
          <a:p>
            <a:r>
              <a:rPr lang="en-US" dirty="0"/>
              <a:t>Implications</a:t>
            </a:r>
          </a:p>
        </p:txBody>
      </p:sp>
      <p:sp>
        <p:nvSpPr>
          <p:cNvPr id="3" name="Content Placeholder 2">
            <a:extLst>
              <a:ext uri="{FF2B5EF4-FFF2-40B4-BE49-F238E27FC236}">
                <a16:creationId xmlns:a16="http://schemas.microsoft.com/office/drawing/2014/main" id="{CDCDACC9-6DCA-F94E-BC68-13DD2FC4E7E2}"/>
              </a:ext>
            </a:extLst>
          </p:cNvPr>
          <p:cNvSpPr>
            <a:spLocks noGrp="1"/>
          </p:cNvSpPr>
          <p:nvPr>
            <p:ph idx="1"/>
          </p:nvPr>
        </p:nvSpPr>
        <p:spPr>
          <a:xfrm>
            <a:off x="628650" y="2125267"/>
            <a:ext cx="7886700" cy="3601640"/>
          </a:xfrm>
        </p:spPr>
        <p:txBody>
          <a:bodyPr>
            <a:normAutofit lnSpcReduction="10000"/>
          </a:bodyPr>
          <a:lstStyle/>
          <a:p>
            <a:pPr>
              <a:lnSpc>
                <a:spcPct val="150000"/>
              </a:lnSpc>
            </a:pPr>
            <a:r>
              <a:rPr lang="en-US" dirty="0"/>
              <a:t>Operational success of any blockchain depends on its design.</a:t>
            </a:r>
          </a:p>
          <a:p>
            <a:pPr>
              <a:lnSpc>
                <a:spcPct val="150000"/>
              </a:lnSpc>
            </a:pPr>
            <a:r>
              <a:rPr lang="en-US" dirty="0"/>
              <a:t>Accounting for incentives in BFT consensus:</a:t>
            </a:r>
          </a:p>
          <a:p>
            <a:pPr lvl="1">
              <a:lnSpc>
                <a:spcPct val="150000"/>
              </a:lnSpc>
            </a:pPr>
            <a:r>
              <a:rPr lang="en-US" dirty="0"/>
              <a:t>All designs are subject to multiple equilibria concerns</a:t>
            </a:r>
          </a:p>
          <a:p>
            <a:pPr lvl="2">
              <a:lnSpc>
                <a:spcPct val="150000"/>
              </a:lnSpc>
            </a:pPr>
            <a:r>
              <a:rPr lang="en-US" dirty="0"/>
              <a:t>gridlock equilibria always exist ⇒ possibility of system stuck</a:t>
            </a:r>
          </a:p>
          <a:p>
            <a:pPr lvl="1">
              <a:lnSpc>
                <a:spcPct val="150000"/>
              </a:lnSpc>
            </a:pPr>
            <a:r>
              <a:rPr lang="en-US" dirty="0"/>
              <a:t>Small probability of message loss significantly affects equilibria</a:t>
            </a:r>
          </a:p>
          <a:p>
            <a:pPr lvl="1">
              <a:lnSpc>
                <a:spcPct val="150000"/>
              </a:lnSpc>
            </a:pPr>
            <a:r>
              <a:rPr lang="en-US" dirty="0"/>
              <a:t>Existence of consensus equilibrium depends on </a:t>
            </a:r>
            <a:r>
              <a:rPr lang="en-US" i="1" dirty="0"/>
              <a:t>R</a:t>
            </a:r>
            <a:r>
              <a:rPr lang="en-US" dirty="0"/>
              <a:t> and </a:t>
            </a:r>
            <a:r>
              <a:rPr lang="en-US" i="1" dirty="0"/>
              <a:t>c</a:t>
            </a:r>
          </a:p>
          <a:p>
            <a:pPr lvl="2">
              <a:lnSpc>
                <a:spcPct val="130000"/>
              </a:lnSpc>
            </a:pPr>
            <a:r>
              <a:rPr lang="en-US" sz="1650" dirty="0"/>
              <a:t>R and c may be restricted by the environment</a:t>
            </a:r>
          </a:p>
          <a:p>
            <a:pPr lvl="2">
              <a:lnSpc>
                <a:spcPct val="130000"/>
              </a:lnSpc>
            </a:pPr>
            <a:r>
              <a:rPr lang="en-US" sz="1650" dirty="0"/>
              <a:t>… or can be within decision of the system designer</a:t>
            </a:r>
          </a:p>
          <a:p>
            <a:pPr lvl="1"/>
            <a:endParaRPr lang="en-US" dirty="0"/>
          </a:p>
        </p:txBody>
      </p:sp>
    </p:spTree>
    <p:extLst>
      <p:ext uri="{BB962C8B-B14F-4D97-AF65-F5344CB8AC3E}">
        <p14:creationId xmlns:p14="http://schemas.microsoft.com/office/powerpoint/2010/main" val="258665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3BF80-B16A-3F4A-93B9-67B767B34A9E}"/>
              </a:ext>
            </a:extLst>
          </p:cNvPr>
          <p:cNvSpPr>
            <a:spLocks noGrp="1"/>
          </p:cNvSpPr>
          <p:nvPr>
            <p:ph type="title"/>
          </p:nvPr>
        </p:nvSpPr>
        <p:spPr>
          <a:xfrm>
            <a:off x="628650" y="857251"/>
            <a:ext cx="7886700" cy="994172"/>
          </a:xfrm>
        </p:spPr>
        <p:txBody>
          <a:bodyPr/>
          <a:lstStyle/>
          <a:p>
            <a:r>
              <a:rPr lang="en-US" dirty="0"/>
              <a:t>Relation to existing work</a:t>
            </a:r>
          </a:p>
        </p:txBody>
      </p:sp>
      <p:sp>
        <p:nvSpPr>
          <p:cNvPr id="3" name="Content Placeholder 2">
            <a:extLst>
              <a:ext uri="{FF2B5EF4-FFF2-40B4-BE49-F238E27FC236}">
                <a16:creationId xmlns:a16="http://schemas.microsoft.com/office/drawing/2014/main" id="{960640EF-63B6-AA4F-A819-15D0EF9D62E2}"/>
              </a:ext>
            </a:extLst>
          </p:cNvPr>
          <p:cNvSpPr>
            <a:spLocks noGrp="1"/>
          </p:cNvSpPr>
          <p:nvPr>
            <p:ph idx="1"/>
          </p:nvPr>
        </p:nvSpPr>
        <p:spPr>
          <a:xfrm>
            <a:off x="628650" y="1851423"/>
            <a:ext cx="8317923" cy="4045418"/>
          </a:xfrm>
        </p:spPr>
        <p:txBody>
          <a:bodyPr>
            <a:normAutofit/>
          </a:bodyPr>
          <a:lstStyle/>
          <a:p>
            <a:r>
              <a:rPr lang="en-US" sz="2400" dirty="0"/>
              <a:t>BFT in CS – info important but non-Byzantine nodes are honest</a:t>
            </a:r>
          </a:p>
          <a:p>
            <a:pPr lvl="1"/>
            <a:r>
              <a:rPr lang="en-US" sz="2100" dirty="0" err="1"/>
              <a:t>Lamport</a:t>
            </a:r>
            <a:r>
              <a:rPr lang="en-US" sz="2100" dirty="0"/>
              <a:t>, </a:t>
            </a:r>
            <a:r>
              <a:rPr lang="en-US" sz="2100" dirty="0" err="1"/>
              <a:t>Shostak</a:t>
            </a:r>
            <a:r>
              <a:rPr lang="en-US" sz="2100" dirty="0"/>
              <a:t> and Pease (1982), </a:t>
            </a:r>
            <a:r>
              <a:rPr lang="en-US" sz="2100" dirty="0" err="1"/>
              <a:t>Catro</a:t>
            </a:r>
            <a:r>
              <a:rPr lang="en-US" sz="2100" dirty="0"/>
              <a:t> and </a:t>
            </a:r>
            <a:r>
              <a:rPr lang="en-US" sz="2100" dirty="0" err="1"/>
              <a:t>Liskov</a:t>
            </a:r>
            <a:r>
              <a:rPr lang="en-US" sz="2100" dirty="0"/>
              <a:t> (1999)</a:t>
            </a:r>
          </a:p>
          <a:p>
            <a:pPr lvl="1"/>
            <a:endParaRPr lang="en-US" sz="2100" dirty="0"/>
          </a:p>
          <a:p>
            <a:r>
              <a:rPr lang="en-US" sz="2400" dirty="0"/>
              <a:t>in Econ, focus mostly on PoW, PoS and delegated PoS</a:t>
            </a:r>
          </a:p>
          <a:p>
            <a:pPr lvl="1"/>
            <a:r>
              <a:rPr lang="en-US" sz="2100" dirty="0"/>
              <a:t>Budish (2018), Cong, He and Li (2021), Saleh (2021), etc. </a:t>
            </a:r>
          </a:p>
          <a:p>
            <a:pPr lvl="1"/>
            <a:endParaRPr lang="en-US" sz="2100" dirty="0"/>
          </a:p>
          <a:p>
            <a:r>
              <a:rPr lang="en-US" sz="2400" dirty="0"/>
              <a:t>PBF work in Econ – cost of sending messages</a:t>
            </a:r>
          </a:p>
          <a:p>
            <a:pPr lvl="1"/>
            <a:r>
              <a:rPr lang="en-US" sz="2100" dirty="0"/>
              <a:t>Amoussou-</a:t>
            </a:r>
            <a:r>
              <a:rPr lang="en-US" sz="2100" dirty="0" err="1"/>
              <a:t>Guenou</a:t>
            </a:r>
            <a:r>
              <a:rPr lang="en-US" sz="2100" dirty="0"/>
              <a:t>, Biais, </a:t>
            </a:r>
            <a:r>
              <a:rPr lang="en-US" sz="2100" dirty="0" err="1"/>
              <a:t>Potop-Butucaru</a:t>
            </a:r>
            <a:r>
              <a:rPr lang="en-US" sz="2100" dirty="0"/>
              <a:t> and Tucci-</a:t>
            </a:r>
            <a:r>
              <a:rPr lang="en-US" sz="2100" dirty="0" err="1"/>
              <a:t>Piergiovanni</a:t>
            </a:r>
            <a:r>
              <a:rPr lang="en-US" sz="2100" dirty="0"/>
              <a:t> (2020), Auer, Monnet and Shin (2021)</a:t>
            </a:r>
          </a:p>
        </p:txBody>
      </p:sp>
    </p:spTree>
    <p:extLst>
      <p:ext uri="{BB962C8B-B14F-4D97-AF65-F5344CB8AC3E}">
        <p14:creationId xmlns:p14="http://schemas.microsoft.com/office/powerpoint/2010/main" val="10983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contribution </a:t>
            </a:r>
          </a:p>
        </p:txBody>
      </p:sp>
      <p:sp>
        <p:nvSpPr>
          <p:cNvPr id="3" name="Content Placeholder 2"/>
          <p:cNvSpPr>
            <a:spLocks noGrp="1"/>
          </p:cNvSpPr>
          <p:nvPr>
            <p:ph idx="1"/>
          </p:nvPr>
        </p:nvSpPr>
        <p:spPr>
          <a:xfrm>
            <a:off x="628650" y="2125266"/>
            <a:ext cx="7886700" cy="3524012"/>
          </a:xfrm>
        </p:spPr>
        <p:txBody>
          <a:bodyPr>
            <a:normAutofit/>
          </a:bodyPr>
          <a:lstStyle/>
          <a:p>
            <a:pPr>
              <a:lnSpc>
                <a:spcPct val="120000"/>
              </a:lnSpc>
            </a:pPr>
            <a:r>
              <a:rPr lang="en-US" dirty="0"/>
              <a:t>An economic framework to analyze incentives in BFT protocols </a:t>
            </a:r>
          </a:p>
          <a:p>
            <a:pPr>
              <a:lnSpc>
                <a:spcPct val="120000"/>
              </a:lnSpc>
            </a:pPr>
            <a:r>
              <a:rPr lang="en-US" dirty="0"/>
              <a:t>Guidance for maintaining reliable distributed ledgers among self-interested parties</a:t>
            </a:r>
          </a:p>
          <a:p>
            <a:pPr>
              <a:lnSpc>
                <a:spcPct val="120000"/>
              </a:lnSpc>
            </a:pPr>
            <a:r>
              <a:rPr lang="en-US" dirty="0"/>
              <a:t>Focus on information imperfection, rather than, say, operating costs</a:t>
            </a:r>
          </a:p>
          <a:p>
            <a:pPr lvl="1">
              <a:lnSpc>
                <a:spcPct val="120000"/>
              </a:lnSpc>
            </a:pPr>
            <a:r>
              <a:rPr lang="en-US" dirty="0"/>
              <a:t>Intrinsic to the challenges faced by </a:t>
            </a:r>
            <a:r>
              <a:rPr lang="en-US"/>
              <a:t>distributed systems</a:t>
            </a:r>
            <a:endParaRPr lang="en-US" dirty="0"/>
          </a:p>
        </p:txBody>
      </p:sp>
    </p:spTree>
    <p:extLst>
      <p:ext uri="{BB962C8B-B14F-4D97-AF65-F5344CB8AC3E}">
        <p14:creationId xmlns:p14="http://schemas.microsoft.com/office/powerpoint/2010/main" val="1779021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belief/knowledge</a:t>
            </a:r>
          </a:p>
        </p:txBody>
      </p:sp>
      <p:pic>
        <p:nvPicPr>
          <p:cNvPr id="4" name="Picture 3"/>
          <p:cNvPicPr>
            <a:picLocks noChangeAspect="1"/>
          </p:cNvPicPr>
          <p:nvPr/>
        </p:nvPicPr>
        <p:blipFill>
          <a:blip r:embed="rId2"/>
          <a:stretch>
            <a:fillRect/>
          </a:stretch>
        </p:blipFill>
        <p:spPr>
          <a:xfrm>
            <a:off x="2552700" y="1589476"/>
            <a:ext cx="3924300" cy="5116124"/>
          </a:xfrm>
          <a:prstGeom prst="rect">
            <a:avLst/>
          </a:prstGeom>
        </p:spPr>
      </p:pic>
    </p:spTree>
    <p:extLst>
      <p:ext uri="{BB962C8B-B14F-4D97-AF65-F5344CB8AC3E}">
        <p14:creationId xmlns:p14="http://schemas.microsoft.com/office/powerpoint/2010/main" val="2296172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belief/knowledge</a:t>
            </a:r>
          </a:p>
        </p:txBody>
      </p:sp>
      <p:pic>
        <p:nvPicPr>
          <p:cNvPr id="5" name="Picture 4"/>
          <p:cNvPicPr>
            <a:picLocks noChangeAspect="1"/>
          </p:cNvPicPr>
          <p:nvPr/>
        </p:nvPicPr>
        <p:blipFill>
          <a:blip r:embed="rId2"/>
          <a:stretch>
            <a:fillRect/>
          </a:stretch>
        </p:blipFill>
        <p:spPr>
          <a:xfrm>
            <a:off x="2438400" y="1417637"/>
            <a:ext cx="4035231" cy="5207000"/>
          </a:xfrm>
          <a:prstGeom prst="rect">
            <a:avLst/>
          </a:prstGeom>
        </p:spPr>
      </p:pic>
    </p:spTree>
    <p:extLst>
      <p:ext uri="{BB962C8B-B14F-4D97-AF65-F5344CB8AC3E}">
        <p14:creationId xmlns:p14="http://schemas.microsoft.com/office/powerpoint/2010/main" val="2739522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belief/knowledge</a:t>
            </a:r>
          </a:p>
        </p:txBody>
      </p:sp>
      <p:pic>
        <p:nvPicPr>
          <p:cNvPr id="3074" name="Picture 2" descr="ch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42" y="1420663"/>
            <a:ext cx="7146758" cy="5018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354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n nodes, among which f nodes are faulty</a:t>
                </a:r>
              </a:p>
              <a:p>
                <a:r>
                  <a:rPr lang="en-US" dirty="0"/>
                  <a:t>The Agreement problem</a:t>
                </a:r>
              </a:p>
              <a:p>
                <a:pPr lvl="1"/>
                <a14:m>
                  <m:oMath xmlns:m="http://schemas.openxmlformats.org/officeDocument/2006/math">
                    <m:r>
                      <a:rPr lang="en-US" i="1" dirty="0">
                        <a:latin typeface="Cambria Math" panose="02040503050406030204" pitchFamily="18" charset="0"/>
                      </a:rPr>
                      <m:t>𝑛</m:t>
                    </m:r>
                    <m:r>
                      <a:rPr lang="en-US" i="1" dirty="0">
                        <a:latin typeface="Cambria Math" panose="02040503050406030204" pitchFamily="18" charset="0"/>
                      </a:rPr>
                      <m:t> </m:t>
                    </m:r>
                  </m:oMath>
                </a14:m>
                <a:r>
                  <a:rPr lang="en-US" dirty="0"/>
                  <a:t>nodes; each has an input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𝑣</m:t>
                        </m:r>
                      </m:e>
                      <m:sub>
                        <m:r>
                          <a:rPr lang="en-US" i="1" dirty="0" smtClean="0">
                            <a:latin typeface="Cambria Math" panose="02040503050406030204" pitchFamily="18" charset="0"/>
                          </a:rPr>
                          <m:t>𝑖</m:t>
                        </m:r>
                      </m:sub>
                    </m:sSub>
                  </m:oMath>
                </a14:m>
                <a:r>
                  <a:rPr lang="en-US" dirty="0"/>
                  <a:t> in a known set </a:t>
                </a:r>
                <a14:m>
                  <m:oMath xmlns:m="http://schemas.openxmlformats.org/officeDocument/2006/math">
                    <m:r>
                      <a:rPr lang="en-US" i="1" dirty="0" smtClean="0">
                        <a:latin typeface="Cambria Math" panose="02040503050406030204" pitchFamily="18" charset="0"/>
                      </a:rPr>
                      <m:t>𝑉</m:t>
                    </m:r>
                  </m:oMath>
                </a14:m>
                <a:r>
                  <a:rPr lang="en-US" dirty="0"/>
                  <a:t>. A protocol </a:t>
                </a:r>
                <a:r>
                  <a:rPr lang="en-US" dirty="0" err="1"/>
                  <a:t>s.t.</a:t>
                </a:r>
                <a:r>
                  <a:rPr lang="en-US" dirty="0"/>
                  <a:t>: </a:t>
                </a:r>
              </a:p>
              <a:p>
                <a:pPr lvl="1"/>
                <a:r>
                  <a:rPr lang="en-US" dirty="0"/>
                  <a:t>Agreement: no two honest nodes </a:t>
                </a:r>
                <a:r>
                  <a:rPr lang="en-US" i="1" dirty="0"/>
                  <a:t>decide</a:t>
                </a:r>
                <a:r>
                  <a:rPr lang="en-US" dirty="0"/>
                  <a:t> on different values.</a:t>
                </a:r>
              </a:p>
              <a:p>
                <a:pPr lvl="1"/>
                <a:r>
                  <a:rPr lang="en-US" dirty="0"/>
                  <a:t>Validity: if all honest nodes have the same </a:t>
                </a:r>
                <a14:m>
                  <m:oMath xmlns:m="http://schemas.openxmlformats.org/officeDocument/2006/math">
                    <m:r>
                      <a:rPr lang="en-US" i="1" dirty="0" smtClean="0">
                        <a:latin typeface="Cambria Math" panose="02040503050406030204" pitchFamily="18" charset="0"/>
                      </a:rPr>
                      <m:t>𝑣</m:t>
                    </m:r>
                  </m:oMath>
                </a14:m>
                <a:r>
                  <a:rPr lang="en-US" dirty="0"/>
                  <a:t> then </a:t>
                </a:r>
                <a14:m>
                  <m:oMath xmlns:m="http://schemas.openxmlformats.org/officeDocument/2006/math">
                    <m:r>
                      <a:rPr lang="en-US" i="1" dirty="0" smtClean="0">
                        <a:latin typeface="Cambria Math" panose="02040503050406030204" pitchFamily="18" charset="0"/>
                      </a:rPr>
                      <m:t>𝑣</m:t>
                    </m:r>
                  </m:oMath>
                </a14:m>
                <a:r>
                  <a:rPr lang="en-US" dirty="0"/>
                  <a:t> is decided. </a:t>
                </a:r>
              </a:p>
              <a:p>
                <a:pPr lvl="1"/>
                <a:r>
                  <a:rPr lang="en-US" dirty="0"/>
                  <a:t>Termination: all honest nodes eventually decide on a value in </a:t>
                </a:r>
                <a14:m>
                  <m:oMath xmlns:m="http://schemas.openxmlformats.org/officeDocument/2006/math">
                    <m:r>
                      <a:rPr lang="en-US" i="1" dirty="0" smtClean="0">
                        <a:latin typeface="Cambria Math" panose="02040503050406030204" pitchFamily="18" charset="0"/>
                      </a:rPr>
                      <m:t>𝑉</m:t>
                    </m:r>
                  </m:oMath>
                </a14:m>
                <a:r>
                  <a:rPr lang="en-US" dirty="0"/>
                  <a:t>.</a:t>
                </a:r>
              </a:p>
              <a:p>
                <a:r>
                  <a:rPr lang="en-US" dirty="0"/>
                  <a:t>The Broadcast Problem</a:t>
                </a:r>
              </a:p>
              <a:p>
                <a:pPr lvl="1"/>
                <a:r>
                  <a:rPr lang="en-US" dirty="0"/>
                  <a:t>A leader node has some input </a:t>
                </a:r>
                <a14:m>
                  <m:oMath xmlns:m="http://schemas.openxmlformats.org/officeDocument/2006/math">
                    <m:r>
                      <a:rPr lang="en-US" i="1" dirty="0" smtClean="0">
                        <a:latin typeface="Cambria Math" panose="02040503050406030204" pitchFamily="18" charset="0"/>
                      </a:rPr>
                      <m:t>𝑣</m:t>
                    </m:r>
                  </m:oMath>
                </a14:m>
                <a:r>
                  <a:rPr lang="en-US" dirty="0"/>
                  <a:t>. A protocol </a:t>
                </a:r>
                <a:r>
                  <a:rPr lang="en-US" dirty="0" err="1"/>
                  <a:t>s.t.</a:t>
                </a:r>
                <a:r>
                  <a:rPr lang="en-US" dirty="0"/>
                  <a:t>:</a:t>
                </a:r>
              </a:p>
              <a:p>
                <a:pPr lvl="1"/>
                <a:r>
                  <a:rPr lang="en-US" dirty="0"/>
                  <a:t>Agreement: no two honest nodes </a:t>
                </a:r>
                <a:r>
                  <a:rPr lang="en-US" i="1" dirty="0"/>
                  <a:t>decide</a:t>
                </a:r>
                <a:r>
                  <a:rPr lang="en-US" dirty="0"/>
                  <a:t> on different values. </a:t>
                </a:r>
              </a:p>
              <a:p>
                <a:pPr lvl="1"/>
                <a:r>
                  <a:rPr lang="en-US" dirty="0"/>
                  <a:t>Validity: if the leader is honest then </a:t>
                </a:r>
                <a14:m>
                  <m:oMath xmlns:m="http://schemas.openxmlformats.org/officeDocument/2006/math">
                    <m:r>
                      <a:rPr lang="en-US" i="1" dirty="0" smtClean="0">
                        <a:latin typeface="Cambria Math" panose="02040503050406030204" pitchFamily="18" charset="0"/>
                      </a:rPr>
                      <m:t>𝑣</m:t>
                    </m:r>
                  </m:oMath>
                </a14:m>
                <a:r>
                  <a:rPr lang="en-US" dirty="0"/>
                  <a:t> is the decision value.</a:t>
                </a:r>
              </a:p>
              <a:p>
                <a:pPr lvl="1"/>
                <a:r>
                  <a:rPr lang="en-US" dirty="0"/>
                  <a:t>Termination: all honest nodes eventually decide on a value in </a:t>
                </a:r>
                <a14:m>
                  <m:oMath xmlns:m="http://schemas.openxmlformats.org/officeDocument/2006/math">
                    <m:r>
                      <a:rPr lang="en-US" i="1" dirty="0" smtClean="0">
                        <a:latin typeface="Cambria Math" panose="02040503050406030204" pitchFamily="18" charset="0"/>
                      </a:rPr>
                      <m:t>𝑉</m:t>
                    </m:r>
                  </m:oMath>
                </a14:m>
                <a:r>
                  <a:rPr lang="en-US" dirty="0"/>
                  <a:t>.</a:t>
                </a:r>
              </a:p>
              <a:p>
                <a:r>
                  <a:rPr lang="en-US" dirty="0"/>
                  <a:t>State machine replication (SMR); safety and liveness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37" t="-2561"/>
                </a:stretch>
              </a:blipFill>
            </p:spPr>
            <p:txBody>
              <a:bodyPr/>
              <a:lstStyle/>
              <a:p>
                <a:r>
                  <a:rPr lang="en-US">
                    <a:noFill/>
                  </a:rPr>
                  <a:t> </a:t>
                </a:r>
              </a:p>
            </p:txBody>
          </p:sp>
        </mc:Fallback>
      </mc:AlternateContent>
    </p:spTree>
    <p:extLst>
      <p:ext uri="{BB962C8B-B14F-4D97-AF65-F5344CB8AC3E}">
        <p14:creationId xmlns:p14="http://schemas.microsoft.com/office/powerpoint/2010/main" val="4250717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3362</Words>
  <Application>Microsoft Office PowerPoint</Application>
  <PresentationFormat>On-screen Show (4:3)</PresentationFormat>
  <Paragraphs>467</Paragraphs>
  <Slides>56</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56</vt:i4>
      </vt:variant>
    </vt:vector>
  </HeadingPairs>
  <TitlesOfParts>
    <vt:vector size="63" baseType="lpstr">
      <vt:lpstr>Arial</vt:lpstr>
      <vt:lpstr>Calibri</vt:lpstr>
      <vt:lpstr>Calibri Light</vt:lpstr>
      <vt:lpstr>Cambria Math</vt:lpstr>
      <vt:lpstr>Trebuchet MS</vt:lpstr>
      <vt:lpstr>Office Theme</vt:lpstr>
      <vt:lpstr>1_Office Theme</vt:lpstr>
      <vt:lpstr>Consensus  Introduction to Byzantine Fault Tolerance Problems</vt:lpstr>
      <vt:lpstr>Consensus algorithm (simplified)</vt:lpstr>
      <vt:lpstr>Consensus protocols</vt:lpstr>
      <vt:lpstr>Byzantine generals Problem</vt:lpstr>
      <vt:lpstr>Two generals problem</vt:lpstr>
      <vt:lpstr>Higher-order belief/knowledge</vt:lpstr>
      <vt:lpstr>Higher-order belief/knowledge</vt:lpstr>
      <vt:lpstr>Higher-order belief/knowledge</vt:lpstr>
      <vt:lpstr>The problem</vt:lpstr>
      <vt:lpstr>Examples</vt:lpstr>
      <vt:lpstr>Communication model</vt:lpstr>
      <vt:lpstr>PowerPoint Presentation</vt:lpstr>
      <vt:lpstr>Fault Models</vt:lpstr>
      <vt:lpstr>Some possibility/impossibility results</vt:lpstr>
      <vt:lpstr>Synchrony </vt:lpstr>
      <vt:lpstr>∀n≤3f Byzantine Agreement impossible under partial synchrony</vt:lpstr>
      <vt:lpstr>∀n≤3f Byzantine Agreement impossible under partial synchrony</vt:lpstr>
      <vt:lpstr>∀n≤3f Byzantine Agreement impossible under partial synchrony</vt:lpstr>
      <vt:lpstr>Recent BFT development in Blockchain</vt:lpstr>
      <vt:lpstr>BFT Consensus</vt:lpstr>
      <vt:lpstr>Libra-BFT</vt:lpstr>
      <vt:lpstr>Libra (Diem)</vt:lpstr>
      <vt:lpstr>An Economic Model of Consensus on Distributed Ledgers</vt:lpstr>
      <vt:lpstr>Byzantine Fault Tolerance (BFT) in blockchains</vt:lpstr>
      <vt:lpstr>Byzantine Fault Tolerant (BFT) protocols</vt:lpstr>
      <vt:lpstr>Byzantine Fault Tolerant (BFT) protocols</vt:lpstr>
      <vt:lpstr>Consensus game</vt:lpstr>
      <vt:lpstr>Consensus game</vt:lpstr>
      <vt:lpstr>Consensus game</vt:lpstr>
      <vt:lpstr>Consensus game</vt:lpstr>
      <vt:lpstr>Consensus game</vt:lpstr>
      <vt:lpstr>Two types of nodes</vt:lpstr>
      <vt:lpstr>Two types of nodes</vt:lpstr>
      <vt:lpstr>Two types of nodes</vt:lpstr>
      <vt:lpstr>Ambiguity aversion</vt:lpstr>
      <vt:lpstr>Characterizing all symmetric equilibria</vt:lpstr>
      <vt:lpstr>Inferences </vt:lpstr>
      <vt:lpstr>PowerPoint Presentation</vt:lpstr>
      <vt:lpstr>PowerPoint Presentation</vt:lpstr>
      <vt:lpstr>PowerPoint Presentation</vt:lpstr>
      <vt:lpstr>The properties of a consensus equilibrium</vt:lpstr>
      <vt:lpstr> </vt:lpstr>
      <vt:lpstr> </vt:lpstr>
      <vt:lpstr> </vt:lpstr>
      <vt:lpstr> </vt:lpstr>
      <vt:lpstr> </vt:lpstr>
      <vt:lpstr> </vt:lpstr>
      <vt:lpstr> </vt:lpstr>
      <vt:lpstr> </vt:lpstr>
      <vt:lpstr> </vt:lpstr>
      <vt:lpstr> </vt:lpstr>
      <vt:lpstr>All symmetric equilibria </vt:lpstr>
      <vt:lpstr>Message losses</vt:lpstr>
      <vt:lpstr>Implications</vt:lpstr>
      <vt:lpstr>Relation to existing work</vt:lpstr>
      <vt:lpstr>Our contribution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Byzantine Fault Tolerance Problems</dc:title>
  <dc:creator>ljs</dc:creator>
  <cp:lastModifiedBy>Jiasun Li</cp:lastModifiedBy>
  <cp:revision>259</cp:revision>
  <dcterms:created xsi:type="dcterms:W3CDTF">2019-07-01T16:58:50Z</dcterms:created>
  <dcterms:modified xsi:type="dcterms:W3CDTF">2022-11-07T21:33:08Z</dcterms:modified>
</cp:coreProperties>
</file>